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3" r:id="rId2"/>
    <p:sldId id="256" r:id="rId3"/>
    <p:sldId id="272" r:id="rId4"/>
    <p:sldId id="257" r:id="rId5"/>
    <p:sldId id="262" r:id="rId6"/>
    <p:sldId id="264" r:id="rId7"/>
    <p:sldId id="258" r:id="rId8"/>
    <p:sldId id="263" r:id="rId9"/>
    <p:sldId id="259" r:id="rId10"/>
    <p:sldId id="265" r:id="rId11"/>
    <p:sldId id="261" r:id="rId12"/>
    <p:sldId id="260" r:id="rId13"/>
    <p:sldId id="267" r:id="rId14"/>
    <p:sldId id="266" r:id="rId15"/>
    <p:sldId id="268" r:id="rId16"/>
    <p:sldId id="269" r:id="rId17"/>
    <p:sldId id="270" r:id="rId18"/>
    <p:sldId id="271"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5FBA4-A401-4A35-8AD7-B00A2B3F973A}" type="datetimeFigureOut">
              <a:rPr lang="cs-CZ" smtClean="0"/>
              <a:t>19.6.2024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F887E-5102-4209-8185-6AB7C1620742}" type="slidenum">
              <a:rPr lang="cs-CZ" smtClean="0"/>
              <a:t>‹#›</a:t>
            </a:fld>
            <a:endParaRPr lang="cs-CZ"/>
          </a:p>
        </p:txBody>
      </p:sp>
    </p:spTree>
    <p:extLst>
      <p:ext uri="{BB962C8B-B14F-4D97-AF65-F5344CB8AC3E}">
        <p14:creationId xmlns:p14="http://schemas.microsoft.com/office/powerpoint/2010/main" val="325501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728D5B0-BA26-4788-A804-FCA973910B8A}" type="datetime1">
              <a:rPr lang="cs-CZ" smtClean="0"/>
              <a:t>19.6.2024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155351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3A7BDC0-A9A2-409A-B350-F46B18C7CCF7}" type="datetime1">
              <a:rPr lang="cs-CZ" smtClean="0"/>
              <a:t>19.6.2024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191511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31A8A78-A982-4262-872B-DC82D12EB6D6}" type="datetime1">
              <a:rPr lang="cs-CZ" smtClean="0"/>
              <a:t>19.6.2024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5396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5039632-3E13-42B3-9612-2E908D56C70C}" type="datetime1">
              <a:rPr lang="cs-CZ" smtClean="0"/>
              <a:t>19.6.2024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415593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2788B74-367C-4A8D-B2E9-2796A0917292}" type="datetime1">
              <a:rPr lang="cs-CZ" smtClean="0"/>
              <a:t>19.6.2024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280611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4C7E578-DDD6-491A-9878-E95E89CD169E}" type="datetime1">
              <a:rPr lang="cs-CZ" smtClean="0"/>
              <a:t>19.6.2024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101528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11B02CF-EE02-48B6-8A09-188A6B7F3235}" type="datetime1">
              <a:rPr lang="cs-CZ" smtClean="0"/>
              <a:t>19.6.2024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187252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2241844-93FA-4F29-A236-4BA68B90E6E6}" type="datetime1">
              <a:rPr lang="cs-CZ" smtClean="0"/>
              <a:t>19.6.2024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202914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F3FF8-62A9-4754-A333-7B4322F54EB8}" type="datetime1">
              <a:rPr lang="cs-CZ" smtClean="0"/>
              <a:t>19.6.2024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68417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6C16B4A-9E15-4E52-AE09-1A7201C19CB3}" type="datetime1">
              <a:rPr lang="cs-CZ" smtClean="0"/>
              <a:t>19.6.2024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219382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5DFE87B-41AB-4B1F-A39C-FB77C6D8DE89}" type="datetime1">
              <a:rPr lang="cs-CZ" smtClean="0"/>
              <a:t>19.6.2024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08CB74-2F5A-4D2B-8039-38F603E84FE6}" type="slidenum">
              <a:rPr lang="cs-CZ" smtClean="0"/>
              <a:t>‹#›</a:t>
            </a:fld>
            <a:endParaRPr lang="cs-CZ"/>
          </a:p>
        </p:txBody>
      </p:sp>
    </p:spTree>
    <p:extLst>
      <p:ext uri="{BB962C8B-B14F-4D97-AF65-F5344CB8AC3E}">
        <p14:creationId xmlns:p14="http://schemas.microsoft.com/office/powerpoint/2010/main" val="223989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61267-294B-4BFC-A846-C4021EBE4ABB}" type="datetime1">
              <a:rPr lang="cs-CZ" smtClean="0"/>
              <a:t>19.6.2024</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8CB74-2F5A-4D2B-8039-38F603E84FE6}" type="slidenum">
              <a:rPr lang="cs-CZ" smtClean="0"/>
              <a:t>‹#›</a:t>
            </a:fld>
            <a:endParaRPr lang="cs-CZ"/>
          </a:p>
        </p:txBody>
      </p:sp>
    </p:spTree>
    <p:extLst>
      <p:ext uri="{BB962C8B-B14F-4D97-AF65-F5344CB8AC3E}">
        <p14:creationId xmlns:p14="http://schemas.microsoft.com/office/powerpoint/2010/main" val="39016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www.dltm.cz/" TargetMode="External"/><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hyperlink" Target="http://www.prysk.cz/" TargetMode="Externa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9.xml"/><Relationship Id="rId5" Type="http://schemas.openxmlformats.org/officeDocument/2006/relationships/image" Target="../media/image18.jp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5" Type="http://schemas.openxmlformats.org/officeDocument/2006/relationships/image" Target="../media/image22.jp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 Id="rId5" Type="http://schemas.openxmlformats.org/officeDocument/2006/relationships/hyperlink" Target="http://www.dltm.cz/" TargetMode="Externa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dltm.cz/" TargetMode="External"/><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dltm.cz/"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prysk.cz/" TargetMode="Externa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samosebou.cz/"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54341" y="500990"/>
            <a:ext cx="10676749" cy="4754880"/>
          </a:xfrm>
        </p:spPr>
        <p:txBody>
          <a:bodyPr>
            <a:noAutofit/>
          </a:bodyPr>
          <a:lstStyle/>
          <a:p>
            <a:r>
              <a:rPr lang="cs-CZ" sz="4400" b="1" dirty="0">
                <a:solidFill>
                  <a:schemeClr val="bg1"/>
                </a:solidFill>
              </a:rPr>
              <a:t>Projekt Hlas zvonů přes hranice,                          č. ERN-0381-CZ-02-05-2024</a:t>
            </a:r>
            <a:br>
              <a:rPr lang="cs-CZ" sz="4400" b="1" dirty="0">
                <a:solidFill>
                  <a:schemeClr val="bg1"/>
                </a:solidFill>
              </a:rPr>
            </a:br>
            <a:r>
              <a:rPr lang="cs-CZ" sz="4400" b="1" dirty="0">
                <a:solidFill>
                  <a:schemeClr val="bg1"/>
                </a:solidFill>
              </a:rPr>
              <a:t>Projekt Die </a:t>
            </a:r>
            <a:r>
              <a:rPr lang="cs-CZ" sz="4400" b="1" dirty="0" err="1">
                <a:solidFill>
                  <a:schemeClr val="bg1"/>
                </a:solidFill>
              </a:rPr>
              <a:t>Stimme</a:t>
            </a:r>
            <a:r>
              <a:rPr lang="cs-CZ" sz="4400" b="1" dirty="0">
                <a:solidFill>
                  <a:schemeClr val="bg1"/>
                </a:solidFill>
              </a:rPr>
              <a:t> der </a:t>
            </a:r>
            <a:r>
              <a:rPr lang="cs-CZ" sz="4400" b="1" dirty="0" err="1">
                <a:solidFill>
                  <a:schemeClr val="bg1"/>
                </a:solidFill>
              </a:rPr>
              <a:t>Glocken</a:t>
            </a:r>
            <a:r>
              <a:rPr lang="cs-CZ" sz="4400" b="1" dirty="0">
                <a:solidFill>
                  <a:schemeClr val="bg1"/>
                </a:solidFill>
              </a:rPr>
              <a:t> </a:t>
            </a:r>
            <a:r>
              <a:rPr lang="cs-CZ" sz="4400" b="1" dirty="0" err="1">
                <a:solidFill>
                  <a:schemeClr val="bg1"/>
                </a:solidFill>
              </a:rPr>
              <a:t>über</a:t>
            </a:r>
            <a:r>
              <a:rPr lang="cs-CZ" sz="4400" b="1" dirty="0">
                <a:solidFill>
                  <a:schemeClr val="bg1"/>
                </a:solidFill>
              </a:rPr>
              <a:t> </a:t>
            </a:r>
            <a:r>
              <a:rPr lang="cs-CZ" sz="4400" b="1" dirty="0" err="1">
                <a:solidFill>
                  <a:schemeClr val="bg1"/>
                </a:solidFill>
              </a:rPr>
              <a:t>die</a:t>
            </a:r>
            <a:r>
              <a:rPr lang="cs-CZ" sz="4400" b="1" dirty="0">
                <a:solidFill>
                  <a:schemeClr val="bg1"/>
                </a:solidFill>
              </a:rPr>
              <a:t> </a:t>
            </a:r>
            <a:r>
              <a:rPr lang="cs-CZ" sz="4400" b="1" dirty="0" err="1">
                <a:solidFill>
                  <a:schemeClr val="bg1"/>
                </a:solidFill>
              </a:rPr>
              <a:t>Grenzen</a:t>
            </a:r>
            <a:r>
              <a:rPr lang="cs-CZ" sz="4400" b="1" dirty="0">
                <a:solidFill>
                  <a:schemeClr val="bg1"/>
                </a:solidFill>
              </a:rPr>
              <a:t> </a:t>
            </a:r>
            <a:r>
              <a:rPr lang="cs-CZ" sz="4400" b="1" dirty="0" err="1">
                <a:solidFill>
                  <a:schemeClr val="bg1"/>
                </a:solidFill>
              </a:rPr>
              <a:t>hinweg</a:t>
            </a:r>
            <a:r>
              <a:rPr lang="cs-CZ" sz="4400" b="1" dirty="0">
                <a:solidFill>
                  <a:schemeClr val="bg1"/>
                </a:solidFill>
              </a:rPr>
              <a:t>, </a:t>
            </a:r>
            <a:r>
              <a:rPr lang="cs-CZ" sz="4400" b="1" dirty="0" err="1">
                <a:solidFill>
                  <a:schemeClr val="bg1"/>
                </a:solidFill>
              </a:rPr>
              <a:t>Nr</a:t>
            </a:r>
            <a:r>
              <a:rPr lang="cs-CZ" sz="4400" b="1" dirty="0">
                <a:solidFill>
                  <a:schemeClr val="bg1"/>
                </a:solidFill>
              </a:rPr>
              <a:t>. ERN-0381-CZ-02-05-2024</a:t>
            </a:r>
            <a:br>
              <a:rPr lang="cs-CZ" sz="2400" dirty="0"/>
            </a:br>
            <a:r>
              <a:rPr lang="cs-CZ" sz="2400" b="1" dirty="0"/>
              <a:t> </a:t>
            </a:r>
            <a:br>
              <a:rPr lang="cs-CZ" sz="2400" dirty="0"/>
            </a:br>
            <a:r>
              <a:rPr lang="cs-CZ" sz="2400" b="1" dirty="0">
                <a:solidFill>
                  <a:schemeClr val="bg1"/>
                </a:solidFill>
              </a:rPr>
              <a:t>Tento projekt je financován z Programu </a:t>
            </a:r>
            <a:r>
              <a:rPr lang="cs-CZ" sz="2400" b="1" dirty="0" err="1">
                <a:solidFill>
                  <a:schemeClr val="bg1"/>
                </a:solidFill>
              </a:rPr>
              <a:t>Interreg</a:t>
            </a:r>
            <a:r>
              <a:rPr lang="cs-CZ" sz="2400" b="1" dirty="0">
                <a:solidFill>
                  <a:schemeClr val="bg1"/>
                </a:solidFill>
              </a:rPr>
              <a:t> Česko-Sasko 2021 -2027</a:t>
            </a:r>
            <a:br>
              <a:rPr lang="cs-CZ" sz="2400" dirty="0">
                <a:solidFill>
                  <a:schemeClr val="bg1"/>
                </a:solidFill>
              </a:rPr>
            </a:br>
            <a:r>
              <a:rPr lang="cs-CZ" sz="2400" b="1" dirty="0" err="1">
                <a:solidFill>
                  <a:schemeClr val="bg1"/>
                </a:solidFill>
              </a:rPr>
              <a:t>Dieses</a:t>
            </a:r>
            <a:r>
              <a:rPr lang="cs-CZ" sz="2400" b="1" dirty="0">
                <a:solidFill>
                  <a:schemeClr val="bg1"/>
                </a:solidFill>
              </a:rPr>
              <a:t> Projekt </a:t>
            </a:r>
            <a:r>
              <a:rPr lang="cs-CZ" sz="2400" b="1" dirty="0" err="1">
                <a:solidFill>
                  <a:schemeClr val="bg1"/>
                </a:solidFill>
              </a:rPr>
              <a:t>wird</a:t>
            </a:r>
            <a:r>
              <a:rPr lang="cs-CZ" sz="2400" b="1" dirty="0">
                <a:solidFill>
                  <a:schemeClr val="bg1"/>
                </a:solidFill>
              </a:rPr>
              <a:t> </a:t>
            </a:r>
            <a:r>
              <a:rPr lang="cs-CZ" sz="2400" b="1" dirty="0" err="1">
                <a:solidFill>
                  <a:schemeClr val="bg1"/>
                </a:solidFill>
              </a:rPr>
              <a:t>aus</a:t>
            </a:r>
            <a:r>
              <a:rPr lang="cs-CZ" sz="2400" b="1" dirty="0">
                <a:solidFill>
                  <a:schemeClr val="bg1"/>
                </a:solidFill>
              </a:rPr>
              <a:t> dem </a:t>
            </a:r>
            <a:r>
              <a:rPr lang="cs-CZ" sz="2400" b="1" dirty="0" err="1">
                <a:solidFill>
                  <a:schemeClr val="bg1"/>
                </a:solidFill>
              </a:rPr>
              <a:t>Kooperationsprogramm</a:t>
            </a:r>
            <a:r>
              <a:rPr lang="cs-CZ" sz="2400" b="1" dirty="0">
                <a:solidFill>
                  <a:schemeClr val="bg1"/>
                </a:solidFill>
              </a:rPr>
              <a:t> </a:t>
            </a:r>
            <a:r>
              <a:rPr lang="cs-CZ" sz="2400" b="1" dirty="0" err="1">
                <a:solidFill>
                  <a:schemeClr val="bg1"/>
                </a:solidFill>
              </a:rPr>
              <a:t>Sachsen</a:t>
            </a:r>
            <a:r>
              <a:rPr lang="cs-CZ" sz="2400" b="1" dirty="0">
                <a:solidFill>
                  <a:schemeClr val="bg1"/>
                </a:solidFill>
              </a:rPr>
              <a:t> - </a:t>
            </a:r>
            <a:r>
              <a:rPr lang="cs-CZ" sz="2400" b="1" dirty="0" err="1">
                <a:solidFill>
                  <a:schemeClr val="bg1"/>
                </a:solidFill>
              </a:rPr>
              <a:t>Tschechien</a:t>
            </a:r>
            <a:r>
              <a:rPr lang="cs-CZ" sz="2400" b="1" dirty="0">
                <a:solidFill>
                  <a:schemeClr val="bg1"/>
                </a:solidFill>
              </a:rPr>
              <a:t> 2021 – 2027</a:t>
            </a:r>
            <a:br>
              <a:rPr lang="cs-CZ" sz="2400" dirty="0">
                <a:solidFill>
                  <a:schemeClr val="bg1"/>
                </a:solidFill>
              </a:rPr>
            </a:br>
            <a:endParaRPr lang="cs-CZ" sz="2400" dirty="0">
              <a:solidFill>
                <a:schemeClr val="bg1"/>
              </a:solidFill>
            </a:endParaRPr>
          </a:p>
        </p:txBody>
      </p:sp>
      <p:pic>
        <p:nvPicPr>
          <p:cNvPr id="6" name="Grafik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763" y="5339334"/>
            <a:ext cx="3819525" cy="1226820"/>
          </a:xfrm>
          <a:prstGeom prst="rect">
            <a:avLst/>
          </a:prstGeom>
          <a:noFill/>
          <a:ln>
            <a:noFill/>
          </a:ln>
        </p:spPr>
      </p:pic>
      <p:pic>
        <p:nvPicPr>
          <p:cNvPr id="7" name="Grafik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346" y="5952744"/>
            <a:ext cx="1760220" cy="583565"/>
          </a:xfrm>
          <a:prstGeom prst="rect">
            <a:avLst/>
          </a:prstGeom>
          <a:noFill/>
          <a:ln>
            <a:noFill/>
          </a:ln>
        </p:spPr>
      </p:pic>
      <p:pic>
        <p:nvPicPr>
          <p:cNvPr id="4" name="Obrázek 3">
            <a:extLst>
              <a:ext uri="{FF2B5EF4-FFF2-40B4-BE49-F238E27FC236}">
                <a16:creationId xmlns:a16="http://schemas.microsoft.com/office/drawing/2014/main" id="{17040E78-A58A-4BCD-8232-93EB3840F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431" y="5545390"/>
            <a:ext cx="780086" cy="990919"/>
          </a:xfrm>
          <a:prstGeom prst="rect">
            <a:avLst/>
          </a:prstGeom>
        </p:spPr>
      </p:pic>
    </p:spTree>
    <p:extLst>
      <p:ext uri="{BB962C8B-B14F-4D97-AF65-F5344CB8AC3E}">
        <p14:creationId xmlns:p14="http://schemas.microsoft.com/office/powerpoint/2010/main" val="237692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83A07-66EF-4D3D-8EAB-ECC283F13D98}"/>
              </a:ext>
            </a:extLst>
          </p:cNvPr>
          <p:cNvSpPr>
            <a:spLocks noGrp="1"/>
          </p:cNvSpPr>
          <p:nvPr>
            <p:ph type="title"/>
          </p:nvPr>
        </p:nvSpPr>
        <p:spPr>
          <a:xfrm>
            <a:off x="181969" y="335325"/>
            <a:ext cx="5676789" cy="1600200"/>
          </a:xfrm>
        </p:spPr>
        <p:txBody>
          <a:bodyPr>
            <a:noAutofit/>
          </a:bodyPr>
          <a:lstStyle/>
          <a:p>
            <a:r>
              <a:rPr lang="cs-CZ" sz="4800" b="1" dirty="0">
                <a:solidFill>
                  <a:schemeClr val="bg1">
                    <a:lumMod val="95000"/>
                    <a:lumOff val="5000"/>
                  </a:schemeClr>
                </a:solidFill>
              </a:rPr>
              <a:t>NOVÉ ZVONY PRO PRYSK</a:t>
            </a:r>
          </a:p>
        </p:txBody>
      </p:sp>
      <p:pic>
        <p:nvPicPr>
          <p:cNvPr id="6" name="Zástupný obsah 5">
            <a:extLst>
              <a:ext uri="{FF2B5EF4-FFF2-40B4-BE49-F238E27FC236}">
                <a16:creationId xmlns:a16="http://schemas.microsoft.com/office/drawing/2014/main" id="{01745E3F-AF5B-4883-A9F4-D65490F1A8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437" r="23457"/>
          <a:stretch/>
        </p:blipFill>
        <p:spPr>
          <a:xfrm>
            <a:off x="4034672" y="1384432"/>
            <a:ext cx="3648173" cy="4622977"/>
          </a:xfrm>
          <a:effectLst>
            <a:glow rad="139700">
              <a:schemeClr val="accent2">
                <a:satMod val="175000"/>
                <a:alpha val="40000"/>
              </a:schemeClr>
            </a:glow>
          </a:effectLst>
        </p:spPr>
      </p:pic>
      <p:sp>
        <p:nvSpPr>
          <p:cNvPr id="4" name="Zástupný text 3">
            <a:extLst>
              <a:ext uri="{FF2B5EF4-FFF2-40B4-BE49-F238E27FC236}">
                <a16:creationId xmlns:a16="http://schemas.microsoft.com/office/drawing/2014/main" id="{F870FF66-60A3-40D3-8E3A-A46AC03E4716}"/>
              </a:ext>
            </a:extLst>
          </p:cNvPr>
          <p:cNvSpPr>
            <a:spLocks noGrp="1"/>
          </p:cNvSpPr>
          <p:nvPr>
            <p:ph type="body" sz="half" idx="2"/>
          </p:nvPr>
        </p:nvSpPr>
        <p:spPr>
          <a:xfrm>
            <a:off x="75415" y="1880316"/>
            <a:ext cx="3195820" cy="5104946"/>
          </a:xfrm>
        </p:spPr>
        <p:txBody>
          <a:bodyPr>
            <a:normAutofit/>
          </a:bodyPr>
          <a:lstStyle/>
          <a:p>
            <a:pPr marL="285750" indent="-285750">
              <a:buFont typeface="Arial" panose="020B0604020202020204" pitchFamily="34" charset="0"/>
              <a:buChar char="•"/>
            </a:pPr>
            <a:r>
              <a:rPr lang="cs-CZ" sz="1800" dirty="0">
                <a:solidFill>
                  <a:schemeClr val="bg1">
                    <a:lumMod val="95000"/>
                    <a:lumOff val="5000"/>
                  </a:schemeClr>
                </a:solidFill>
              </a:rPr>
              <a:t>TATO NABÍDKA OD FARNOSTI SCHWABACH BYLA VELMI VELKORYSÁ, PŘESTO SPRÁVCE FARNOSTI V PRYSKU TOUŽIL O ZAPOJENÍ MÍSTNÍCH OBYVATEL DO TÉTO AKCE. </a:t>
            </a:r>
          </a:p>
          <a:p>
            <a:pPr marL="285750" indent="-285750">
              <a:buFont typeface="Arial" panose="020B0604020202020204" pitchFamily="34" charset="0"/>
              <a:buChar char="•"/>
            </a:pPr>
            <a:r>
              <a:rPr lang="cs-CZ" sz="1800" dirty="0">
                <a:solidFill>
                  <a:schemeClr val="bg1">
                    <a:lumMod val="95000"/>
                    <a:lumOff val="5000"/>
                  </a:schemeClr>
                </a:solidFill>
              </a:rPr>
              <a:t>VYHLÁSILA SE VEŘEJNÁ SBÍRKA NA POŘÍZENÍ POSLEDNÍHO ZVONU, KTERÝ BY LADIL SE ZVONY DAROVANÝMI FARNOSTÍ ZE SCHWABACHU. </a:t>
            </a:r>
          </a:p>
          <a:p>
            <a:pPr marL="285750" indent="-285750">
              <a:buFont typeface="Arial" panose="020B0604020202020204" pitchFamily="34" charset="0"/>
              <a:buChar char="•"/>
            </a:pPr>
            <a:r>
              <a:rPr lang="cs-CZ" sz="1800" dirty="0">
                <a:solidFill>
                  <a:schemeClr val="bg1">
                    <a:lumMod val="95000"/>
                    <a:lumOff val="5000"/>
                  </a:schemeClr>
                </a:solidFill>
              </a:rPr>
              <a:t>DÍKY SBÍRCE A SPONZORŮM SE VYBRALO PENĚZ DOST NA ODLITÍ ZVONŮ DVOU. </a:t>
            </a:r>
          </a:p>
        </p:txBody>
      </p:sp>
      <p:sp>
        <p:nvSpPr>
          <p:cNvPr id="7" name="TextovéPole 6">
            <a:extLst>
              <a:ext uri="{FF2B5EF4-FFF2-40B4-BE49-F238E27FC236}">
                <a16:creationId xmlns:a16="http://schemas.microsoft.com/office/drawing/2014/main" id="{6F7A2C14-A08B-4FCC-BB46-3C7735F6EE54}"/>
              </a:ext>
            </a:extLst>
          </p:cNvPr>
          <p:cNvSpPr txBox="1"/>
          <p:nvPr/>
        </p:nvSpPr>
        <p:spPr>
          <a:xfrm>
            <a:off x="4010906" y="6136199"/>
            <a:ext cx="3026004" cy="307777"/>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a:t>
            </a:r>
            <a:r>
              <a:rPr lang="cs-CZ" sz="1400" dirty="0">
                <a:solidFill>
                  <a:schemeClr val="bg1">
                    <a:lumMod val="95000"/>
                    <a:lumOff val="5000"/>
                  </a:schemeClr>
                </a:solidFill>
                <a:hlinkClick r:id="rId3"/>
              </a:rPr>
              <a:t>www.dltm.cz</a:t>
            </a:r>
            <a:r>
              <a:rPr lang="cs-CZ" sz="1400" dirty="0">
                <a:solidFill>
                  <a:schemeClr val="bg1">
                    <a:lumMod val="95000"/>
                    <a:lumOff val="5000"/>
                  </a:schemeClr>
                </a:solidFill>
              </a:rPr>
              <a:t> </a:t>
            </a:r>
          </a:p>
        </p:txBody>
      </p:sp>
      <p:sp>
        <p:nvSpPr>
          <p:cNvPr id="8" name="TextovéPole 7">
            <a:extLst>
              <a:ext uri="{FF2B5EF4-FFF2-40B4-BE49-F238E27FC236}">
                <a16:creationId xmlns:a16="http://schemas.microsoft.com/office/drawing/2014/main" id="{AB20103D-09B1-4B94-A184-5E68B3C0FE73}"/>
              </a:ext>
            </a:extLst>
          </p:cNvPr>
          <p:cNvSpPr txBox="1"/>
          <p:nvPr/>
        </p:nvSpPr>
        <p:spPr>
          <a:xfrm>
            <a:off x="5523908" y="384955"/>
            <a:ext cx="6094602" cy="1569660"/>
          </a:xfrm>
          <a:prstGeom prst="rect">
            <a:avLst/>
          </a:prstGeom>
          <a:noFill/>
        </p:spPr>
        <p:txBody>
          <a:bodyPr wrap="square">
            <a:spAutoFit/>
          </a:bodyPr>
          <a:lstStyle/>
          <a:p>
            <a:pPr marL="0" marR="0" lvl="0" indent="0" algn="r" defTabSz="457200" rtl="0" eaLnBrk="1" fontAlgn="auto" latinLnBrk="0" hangingPunct="1">
              <a:spcBef>
                <a:spcPts val="0"/>
              </a:spcBef>
              <a:buClrTx/>
              <a:buSzTx/>
              <a:buFontTx/>
              <a:buNone/>
              <a:tabLst/>
              <a:defRPr/>
            </a:pPr>
            <a:r>
              <a:rPr kumimoji="0" lang="cs-CZ" sz="48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NEUE GLOCKEN FÜR PRYSK</a:t>
            </a:r>
            <a:endParaRPr kumimoji="0" lang="cs-CZ" sz="4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2717E4D2-95C1-45FC-AEC3-83014E8B1D20}"/>
              </a:ext>
            </a:extLst>
          </p:cNvPr>
          <p:cNvSpPr txBox="1"/>
          <p:nvPr/>
        </p:nvSpPr>
        <p:spPr>
          <a:xfrm>
            <a:off x="7860484" y="1935525"/>
            <a:ext cx="4149547" cy="47551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DIESES ANGEBOT DER PFARRGEMEINDE SCHWABACH WAR SEHR GROSSZÜGIG, DOCH DER PFARRADMINISTRATOR IN PRYSK WAR BESTREBT, DIE EINWOHNER IN DIESES EREIGNIS EINZUBEZIEHEN. </a:t>
            </a:r>
          </a:p>
          <a:p>
            <a:pPr marL="285750" indent="-285750">
              <a:spcAft>
                <a:spcPts val="600"/>
              </a:spcAft>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 WURDE EINE ÖFFENTLICHE SAMMLUNG ANGEKÜNDIGT, UM DIE LETZTE GLOCKE ZU KAUFEN, DIE MIT DEN VON DER PFARRGEMEINDE SCHWABACH GESPENDETEN GLOCKEN ÜBEREINSTIMMEN WÜRDE. </a:t>
            </a:r>
          </a:p>
          <a:p>
            <a:pPr marL="285750" indent="-285750">
              <a:spcAft>
                <a:spcPts val="600"/>
              </a:spcAft>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DANK DER SAMMLUNG UND DER SPONSOREN WURDE GENUG GELD GESAMMELT, UM ZWEI GLOCKEN ZU GIESSEN.</a:t>
            </a:r>
          </a:p>
          <a:p>
            <a:pPr marL="285750" indent="-285750">
              <a:spcAft>
                <a:spcPts val="600"/>
              </a:spcAft>
              <a:buFont typeface="Arial" panose="020B0604020202020204" pitchFamily="34" charset="0"/>
              <a:buChar char="•"/>
            </a:pPr>
            <a:endParaRPr lang="cs-CZ" dirty="0">
              <a:solidFill>
                <a:schemeClr val="bg1"/>
              </a:solidFill>
            </a:endParaRPr>
          </a:p>
        </p:txBody>
      </p:sp>
    </p:spTree>
    <p:extLst>
      <p:ext uri="{BB962C8B-B14F-4D97-AF65-F5344CB8AC3E}">
        <p14:creationId xmlns:p14="http://schemas.microsoft.com/office/powerpoint/2010/main" val="281731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201" y="167425"/>
            <a:ext cx="4752304" cy="1442433"/>
          </a:xfrm>
        </p:spPr>
        <p:txBody>
          <a:bodyPr>
            <a:noAutofit/>
          </a:bodyPr>
          <a:lstStyle/>
          <a:p>
            <a:r>
              <a:rPr lang="cs-CZ" sz="4800" b="1" dirty="0">
                <a:solidFill>
                  <a:schemeClr val="bg1">
                    <a:lumMod val="95000"/>
                    <a:lumOff val="5000"/>
                  </a:schemeClr>
                </a:solidFill>
              </a:rPr>
              <a:t>ODLÉVÁNÍ ZVONŮ PRO PRYSK</a:t>
            </a:r>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a:xfrm>
            <a:off x="4174867" y="3603972"/>
            <a:ext cx="3842266" cy="3033888"/>
          </a:xfrm>
          <a:effectLst>
            <a:glow rad="139700">
              <a:schemeClr val="accent2">
                <a:satMod val="175000"/>
                <a:alpha val="40000"/>
              </a:schemeClr>
            </a:glow>
          </a:effectLst>
        </p:spPr>
      </p:pic>
      <p:sp>
        <p:nvSpPr>
          <p:cNvPr id="4" name="Zástupný symbol pro text 3"/>
          <p:cNvSpPr>
            <a:spLocks noGrp="1"/>
          </p:cNvSpPr>
          <p:nvPr>
            <p:ph type="body" sz="half" idx="2"/>
          </p:nvPr>
        </p:nvSpPr>
        <p:spPr>
          <a:xfrm>
            <a:off x="128789" y="1622738"/>
            <a:ext cx="4018208" cy="3217284"/>
          </a:xfrm>
        </p:spPr>
        <p:txBody>
          <a:bodyPr>
            <a:noAutofit/>
          </a:bodyPr>
          <a:lstStyle/>
          <a:p>
            <a:pPr marL="342900" indent="-342900">
              <a:buFont typeface="Arial" pitchFamily="34" charset="0"/>
              <a:buChar char="•"/>
            </a:pPr>
            <a:r>
              <a:rPr lang="cs-CZ" sz="1800" dirty="0">
                <a:solidFill>
                  <a:schemeClr val="bg1">
                    <a:lumMod val="95000"/>
                    <a:lumOff val="5000"/>
                  </a:schemeClr>
                </a:solidFill>
              </a:rPr>
              <a:t>DNE 2. LISTOPADU ROKU 2022 BYLY V NĚMECKÉM MĚSTĚ PASSAU VE ZVONAŘSKÉ DÍLNĚ RUDOLFA PERNERA ODLITY DVA NOVÉ ZVONY DO KOSTELA SV. PETRA A PAVLA V HORNÍM PRYSKU. </a:t>
            </a:r>
          </a:p>
          <a:p>
            <a:pPr marL="285750" indent="-285750">
              <a:buFont typeface="Arial" pitchFamily="34" charset="0"/>
              <a:buChar char="•"/>
            </a:pPr>
            <a:r>
              <a:rPr lang="cs-CZ" sz="1800" dirty="0">
                <a:solidFill>
                  <a:schemeClr val="bg1">
                    <a:lumMod val="95000"/>
                    <a:lumOff val="5000"/>
                  </a:schemeClr>
                </a:solidFill>
              </a:rPr>
              <a:t>ZVONY BYLY POJMENOVANÉ PO PATRONECH KOSTELA – SV. PETR VÁŽÍCÍ 712 KG (TÓN G1) A SV. PAVEL O HMOTNOSTI 420 KG (TÓN B1).</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828" y="964733"/>
            <a:ext cx="1825480" cy="2433973"/>
          </a:xfrm>
          <a:prstGeom prst="rect">
            <a:avLst/>
          </a:prstGeom>
          <a:effectLst>
            <a:glow rad="139700">
              <a:schemeClr val="accent2">
                <a:satMod val="175000"/>
                <a:alpha val="40000"/>
              </a:schemeClr>
            </a:glow>
          </a:effectLst>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89" y="4561504"/>
            <a:ext cx="2698651" cy="1800000"/>
          </a:xfrm>
          <a:prstGeom prst="rect">
            <a:avLst/>
          </a:prstGeom>
          <a:effectLst>
            <a:glow rad="139700">
              <a:schemeClr val="accent2">
                <a:satMod val="175000"/>
                <a:alpha val="40000"/>
              </a:schemeClr>
            </a:glow>
          </a:effectLst>
        </p:spPr>
      </p:pic>
      <p:sp>
        <p:nvSpPr>
          <p:cNvPr id="8" name="TextovéPole 7"/>
          <p:cNvSpPr txBox="1"/>
          <p:nvPr/>
        </p:nvSpPr>
        <p:spPr>
          <a:xfrm>
            <a:off x="811369" y="6510050"/>
            <a:ext cx="2653048" cy="307777"/>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a:t>
            </a:r>
            <a:r>
              <a:rPr lang="cs-CZ" sz="1400" dirty="0">
                <a:solidFill>
                  <a:schemeClr val="bg1">
                    <a:lumMod val="95000"/>
                    <a:lumOff val="5000"/>
                  </a:schemeClr>
                </a:solidFill>
                <a:hlinkClick r:id="rId5"/>
              </a:rPr>
              <a:t>www.prysk.cz</a:t>
            </a:r>
            <a:r>
              <a:rPr lang="cs-CZ" sz="1400" dirty="0">
                <a:solidFill>
                  <a:schemeClr val="bg1">
                    <a:lumMod val="95000"/>
                    <a:lumOff val="5000"/>
                  </a:schemeClr>
                </a:solidFill>
              </a:rPr>
              <a:t> </a:t>
            </a:r>
          </a:p>
        </p:txBody>
      </p:sp>
      <p:sp>
        <p:nvSpPr>
          <p:cNvPr id="9" name="TextovéPole 8">
            <a:extLst>
              <a:ext uri="{FF2B5EF4-FFF2-40B4-BE49-F238E27FC236}">
                <a16:creationId xmlns:a16="http://schemas.microsoft.com/office/drawing/2014/main" id="{4859C37E-5B0C-4296-B0FD-BBCC2B5A068A}"/>
              </a:ext>
            </a:extLst>
          </p:cNvPr>
          <p:cNvSpPr txBox="1"/>
          <p:nvPr/>
        </p:nvSpPr>
        <p:spPr>
          <a:xfrm>
            <a:off x="5461234" y="167425"/>
            <a:ext cx="6427364" cy="1569660"/>
          </a:xfrm>
          <a:prstGeom prst="rect">
            <a:avLst/>
          </a:prstGeom>
          <a:noFill/>
        </p:spPr>
        <p:txBody>
          <a:bodyPr wrap="square">
            <a:spAutoFit/>
          </a:bodyPr>
          <a:lstStyle/>
          <a:p>
            <a:pPr algn="r"/>
            <a:r>
              <a:rPr lang="cs-CZ" sz="4800" b="1" dirty="0">
                <a:solidFill>
                  <a:schemeClr val="bg1"/>
                </a:solidFill>
                <a:effectLst/>
                <a:latin typeface="+mj-lt"/>
                <a:ea typeface="Calibri" panose="020F0502020204030204" pitchFamily="34" charset="0"/>
                <a:cs typeface="Times New Roman" panose="02020603050405020304" pitchFamily="18" charset="0"/>
              </a:rPr>
              <a:t>GIESSEN VON GLOCKEN FÜR PRYSK</a:t>
            </a:r>
            <a:endParaRPr lang="cs-CZ" sz="4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09C5D7E3-8EB6-4425-B194-1FA9027D472E}"/>
              </a:ext>
            </a:extLst>
          </p:cNvPr>
          <p:cNvSpPr txBox="1"/>
          <p:nvPr/>
        </p:nvSpPr>
        <p:spPr>
          <a:xfrm>
            <a:off x="7870391" y="1737085"/>
            <a:ext cx="4018208" cy="3708708"/>
          </a:xfrm>
          <a:prstGeom prst="rect">
            <a:avLst/>
          </a:prstGeom>
          <a:noFill/>
        </p:spPr>
        <p:txBody>
          <a:bodyPr wrap="square" rtlCol="0">
            <a:spAutoFit/>
          </a:bodyPr>
          <a:lstStyle/>
          <a:p>
            <a:pPr marL="285750" indent="-285750">
              <a:lnSpc>
                <a:spcPct val="115000"/>
              </a:lnSpc>
              <a:spcAft>
                <a:spcPts val="600"/>
              </a:spcAft>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 2. NOVEMBER 2022 WURDEN IN PASSAU ZWEI NEUE GLOCKEN FÜR DIE ST.-PETER-UND-PAUL-KIRCHE IN PRYSK GEGOSSEN. </a:t>
            </a:r>
          </a:p>
          <a:p>
            <a:pPr marL="285750" indent="-285750">
              <a:lnSpc>
                <a:spcPct val="115000"/>
              </a:lnSpc>
              <a:spcAft>
                <a:spcPts val="600"/>
              </a:spcAft>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DIE GLOCKEN WURDEN NACH DEN PATRONEN DER KIRCHE BENANNT - ST. PETER MIT EINEM GEWICHT VON 712 KG (TON G1) UND ST. PAUL MIT EINEM GEWICHT VON 420 KG (TON B1).</a:t>
            </a:r>
          </a:p>
          <a:p>
            <a:pPr marL="285750" indent="-285750">
              <a:spcAft>
                <a:spcPts val="600"/>
              </a:spcAft>
              <a:buFont typeface="Arial" panose="020B0604020202020204" pitchFamily="34" charset="0"/>
              <a:buChar char="•"/>
            </a:pPr>
            <a:endParaRPr lang="cs-CZ" dirty="0">
              <a:solidFill>
                <a:schemeClr val="bg1"/>
              </a:solidFill>
            </a:endParaRPr>
          </a:p>
        </p:txBody>
      </p:sp>
      <p:pic>
        <p:nvPicPr>
          <p:cNvPr id="12" name="Obrázek 11">
            <a:extLst>
              <a:ext uri="{FF2B5EF4-FFF2-40B4-BE49-F238E27FC236}">
                <a16:creationId xmlns:a16="http://schemas.microsoft.com/office/drawing/2014/main" id="{8153D6FC-24B2-4444-8321-28FF2F3AD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2933" y="4822558"/>
            <a:ext cx="2412537" cy="1809403"/>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43850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21914-55BA-4894-891C-F83EB3A7C81F}"/>
              </a:ext>
            </a:extLst>
          </p:cNvPr>
          <p:cNvSpPr>
            <a:spLocks noGrp="1"/>
          </p:cNvSpPr>
          <p:nvPr>
            <p:ph type="title"/>
          </p:nvPr>
        </p:nvSpPr>
        <p:spPr>
          <a:xfrm>
            <a:off x="243280" y="-68942"/>
            <a:ext cx="4288664" cy="1062506"/>
          </a:xfrm>
        </p:spPr>
        <p:txBody>
          <a:bodyPr>
            <a:noAutofit/>
          </a:bodyPr>
          <a:lstStyle/>
          <a:p>
            <a:pPr algn="ctr"/>
            <a:r>
              <a:rPr lang="cs-CZ" sz="4800" b="1" dirty="0">
                <a:solidFill>
                  <a:schemeClr val="bg1">
                    <a:lumMod val="95000"/>
                    <a:lumOff val="5000"/>
                  </a:schemeClr>
                </a:solidFill>
              </a:rPr>
              <a:t>ZVONY V PRYSKU</a:t>
            </a:r>
          </a:p>
        </p:txBody>
      </p:sp>
      <p:pic>
        <p:nvPicPr>
          <p:cNvPr id="6" name="Zástupný symbol obrázku 5">
            <a:extLst>
              <a:ext uri="{FF2B5EF4-FFF2-40B4-BE49-F238E27FC236}">
                <a16:creationId xmlns:a16="http://schemas.microsoft.com/office/drawing/2014/main" id="{C67F52D5-A2A1-4C3C-8AE0-3CBCC7C3031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213217" y="1219606"/>
            <a:ext cx="3765566" cy="2772000"/>
          </a:xfrm>
          <a:effectLst>
            <a:glow rad="139700">
              <a:schemeClr val="accent2">
                <a:satMod val="175000"/>
                <a:alpha val="40000"/>
              </a:schemeClr>
            </a:glow>
          </a:effectLst>
        </p:spPr>
      </p:pic>
      <p:sp>
        <p:nvSpPr>
          <p:cNvPr id="4" name="Zástupný text 3">
            <a:extLst>
              <a:ext uri="{FF2B5EF4-FFF2-40B4-BE49-F238E27FC236}">
                <a16:creationId xmlns:a16="http://schemas.microsoft.com/office/drawing/2014/main" id="{E6EF36EA-4BF3-429C-B8A3-D9A2B07D97C5}"/>
              </a:ext>
            </a:extLst>
          </p:cNvPr>
          <p:cNvSpPr>
            <a:spLocks noGrp="1"/>
          </p:cNvSpPr>
          <p:nvPr>
            <p:ph type="body" sz="half" idx="2"/>
          </p:nvPr>
        </p:nvSpPr>
        <p:spPr>
          <a:xfrm>
            <a:off x="169667" y="1144105"/>
            <a:ext cx="3839574" cy="3309833"/>
          </a:xfrm>
        </p:spPr>
        <p:txBody>
          <a:bodyPr>
            <a:normAutofit/>
          </a:bodyPr>
          <a:lstStyle/>
          <a:p>
            <a:pPr marL="285750" indent="-285750">
              <a:buFont typeface="Arial" panose="020B0604020202020204" pitchFamily="34" charset="0"/>
              <a:buChar char="•"/>
            </a:pPr>
            <a:r>
              <a:rPr lang="cs-CZ" sz="1800" dirty="0">
                <a:solidFill>
                  <a:schemeClr val="bg1">
                    <a:lumMod val="95000"/>
                    <a:lumOff val="5000"/>
                  </a:schemeClr>
                </a:solidFill>
              </a:rPr>
              <a:t>DNE 23. KVĚTNA  ROKU 2023 BYLY DO OBCE PRYSK PŘIVEZENY Z NĚMECKÉHO PASSAU ZE ZVONAŘSKÉ DÍLNY RUDOLFA PERNERA 4 DAROVANÉ ZVONY, ODLITÉ V ROCE 1958, ZE ZRUŠENÉHO KOSTELA VE MĚSTĚ SCHWABACH – VOGELHERD U NORIMBERKA A SPOLU S NIMI DVA NOVÉ ZVONY VYROBENÉ PŘÍMO V DÍLNĚ PANA PERNERA V PASSAU. </a:t>
            </a:r>
          </a:p>
        </p:txBody>
      </p:sp>
      <p:pic>
        <p:nvPicPr>
          <p:cNvPr id="16" name="Obrázek 15">
            <a:extLst>
              <a:ext uri="{FF2B5EF4-FFF2-40B4-BE49-F238E27FC236}">
                <a16:creationId xmlns:a16="http://schemas.microsoft.com/office/drawing/2014/main" id="{D34A0D76-8DA4-4ECE-9376-66262A304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69" y="4288081"/>
            <a:ext cx="3589172" cy="2019134"/>
          </a:xfrm>
          <a:prstGeom prst="rect">
            <a:avLst/>
          </a:prstGeom>
          <a:effectLst>
            <a:glow rad="139700">
              <a:schemeClr val="accent2">
                <a:satMod val="175000"/>
                <a:alpha val="40000"/>
              </a:schemeClr>
            </a:glow>
          </a:effectLst>
        </p:spPr>
      </p:pic>
      <p:sp>
        <p:nvSpPr>
          <p:cNvPr id="17" name="TextovéPole 16">
            <a:extLst>
              <a:ext uri="{FF2B5EF4-FFF2-40B4-BE49-F238E27FC236}">
                <a16:creationId xmlns:a16="http://schemas.microsoft.com/office/drawing/2014/main" id="{B9CD686B-BD5E-45A4-B5F7-3C96535542CE}"/>
              </a:ext>
            </a:extLst>
          </p:cNvPr>
          <p:cNvSpPr txBox="1"/>
          <p:nvPr/>
        </p:nvSpPr>
        <p:spPr>
          <a:xfrm>
            <a:off x="317488" y="6446970"/>
            <a:ext cx="2769661" cy="523220"/>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Facebook Obec Prysk</a:t>
            </a:r>
          </a:p>
          <a:p>
            <a:endParaRPr lang="cs-CZ" sz="1400" dirty="0"/>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711" y="4217648"/>
            <a:ext cx="1972578" cy="2440152"/>
          </a:xfrm>
          <a:prstGeom prst="rect">
            <a:avLst/>
          </a:prstGeom>
          <a:effectLst>
            <a:glow rad="139700">
              <a:schemeClr val="accent2">
                <a:satMod val="175000"/>
                <a:alpha val="40000"/>
              </a:schemeClr>
            </a:glow>
          </a:effectLst>
        </p:spPr>
      </p:pic>
      <p:sp>
        <p:nvSpPr>
          <p:cNvPr id="5" name="TextovéPole 4">
            <a:extLst>
              <a:ext uri="{FF2B5EF4-FFF2-40B4-BE49-F238E27FC236}">
                <a16:creationId xmlns:a16="http://schemas.microsoft.com/office/drawing/2014/main" id="{851BD8AD-6D43-4065-BCE3-61AFF63C246B}"/>
              </a:ext>
            </a:extLst>
          </p:cNvPr>
          <p:cNvSpPr txBox="1"/>
          <p:nvPr/>
        </p:nvSpPr>
        <p:spPr>
          <a:xfrm>
            <a:off x="6202068" y="208734"/>
            <a:ext cx="5771626" cy="1569660"/>
          </a:xfrm>
          <a:prstGeom prst="rect">
            <a:avLst/>
          </a:prstGeom>
          <a:noFill/>
        </p:spPr>
        <p:txBody>
          <a:bodyPr wrap="square" rtlCol="0">
            <a:spAutoFit/>
          </a:bodyPr>
          <a:lstStyle/>
          <a:p>
            <a:r>
              <a:rPr lang="cs-CZ" sz="4800" b="1" dirty="0">
                <a:solidFill>
                  <a:schemeClr val="bg1"/>
                </a:solidFill>
                <a:effectLst/>
                <a:latin typeface="+mj-lt"/>
                <a:ea typeface="Calibri" panose="020F0502020204030204" pitchFamily="34" charset="0"/>
                <a:cs typeface="Times New Roman" panose="02020603050405020304" pitchFamily="18" charset="0"/>
              </a:rPr>
              <a:t>DIE GLOCKEN IN PRYSK</a:t>
            </a:r>
            <a:endParaRPr lang="cs-CZ" sz="4800" dirty="0">
              <a:solidFill>
                <a:schemeClr val="bg1"/>
              </a:solidFill>
              <a:effectLst/>
              <a:latin typeface="+mj-lt"/>
              <a:ea typeface="Calibri" panose="020F0502020204030204" pitchFamily="34" charset="0"/>
              <a:cs typeface="Times New Roman" panose="02020603050405020304" pitchFamily="18" charset="0"/>
            </a:endParaRPr>
          </a:p>
          <a:p>
            <a:endParaRPr lang="cs-CZ" sz="4800" dirty="0">
              <a:solidFill>
                <a:schemeClr val="bg1"/>
              </a:solidFill>
              <a:latin typeface="+mj-lt"/>
            </a:endParaRPr>
          </a:p>
        </p:txBody>
      </p:sp>
      <p:sp>
        <p:nvSpPr>
          <p:cNvPr id="7" name="TextovéPole 6">
            <a:extLst>
              <a:ext uri="{FF2B5EF4-FFF2-40B4-BE49-F238E27FC236}">
                <a16:creationId xmlns:a16="http://schemas.microsoft.com/office/drawing/2014/main" id="{F47029D7-0D38-472E-AD5C-F7AB2EF460B1}"/>
              </a:ext>
            </a:extLst>
          </p:cNvPr>
          <p:cNvSpPr txBox="1"/>
          <p:nvPr/>
        </p:nvSpPr>
        <p:spPr>
          <a:xfrm>
            <a:off x="8144368" y="1078327"/>
            <a:ext cx="3951411" cy="3139321"/>
          </a:xfrm>
          <a:prstGeom prst="rect">
            <a:avLst/>
          </a:prstGeom>
          <a:noFill/>
        </p:spPr>
        <p:txBody>
          <a:bodyPr wrap="square" rtlCol="0">
            <a:spAutoFit/>
          </a:bodyPr>
          <a:lstStyle/>
          <a:p>
            <a:pPr marL="285750" indent="-285750">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 23. MAI 2023 WURDEN DIE 4 GESTIFTETEN GLOCKEN AUS DER GLOCKENWERKSTATT RUDOLF PERNER IN PASSAU, GEGOSSEN 1958, AUS DER GESCHLOSSENEN KIRCHE IN SCHWABACH - VOGELHERD BEI NÜRNBERG, ZUSAMMEN MIT ZWEI NEUEN GLOCKEN, DIE DIREKT IN DER GLEICHEN WERKSTATT HERGESTELLT WURDEN, NACH PRYSK GEBRACHT.</a:t>
            </a:r>
          </a:p>
          <a:p>
            <a:pPr marL="285750" indent="-285750">
              <a:buFont typeface="Arial" panose="020B0604020202020204" pitchFamily="34" charset="0"/>
              <a:buChar char="•"/>
            </a:pPr>
            <a:endParaRPr lang="cs-CZ" dirty="0">
              <a:solidFill>
                <a:schemeClr val="bg1"/>
              </a:solidFill>
            </a:endParaRPr>
          </a:p>
        </p:txBody>
      </p:sp>
      <p:pic>
        <p:nvPicPr>
          <p:cNvPr id="9" name="Obrázek 8">
            <a:extLst>
              <a:ext uri="{FF2B5EF4-FFF2-40B4-BE49-F238E27FC236}">
                <a16:creationId xmlns:a16="http://schemas.microsoft.com/office/drawing/2014/main" id="{73EB9AFE-E2D3-4E5E-B735-456092D18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6771" y="4077572"/>
            <a:ext cx="3306604" cy="2440152"/>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26718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21914-55BA-4894-891C-F83EB3A7C81F}"/>
              </a:ext>
            </a:extLst>
          </p:cNvPr>
          <p:cNvSpPr>
            <a:spLocks noGrp="1"/>
          </p:cNvSpPr>
          <p:nvPr>
            <p:ph type="title"/>
          </p:nvPr>
        </p:nvSpPr>
        <p:spPr>
          <a:xfrm>
            <a:off x="444101" y="131943"/>
            <a:ext cx="4790629" cy="1600200"/>
          </a:xfrm>
        </p:spPr>
        <p:txBody>
          <a:bodyPr>
            <a:noAutofit/>
          </a:bodyPr>
          <a:lstStyle/>
          <a:p>
            <a:r>
              <a:rPr lang="cs-CZ" sz="4800" b="1" dirty="0">
                <a:solidFill>
                  <a:schemeClr val="bg1">
                    <a:lumMod val="95000"/>
                    <a:lumOff val="5000"/>
                  </a:schemeClr>
                </a:solidFill>
              </a:rPr>
              <a:t>SVĚCENÍ ZVONŮ V PRYSKU</a:t>
            </a:r>
          </a:p>
        </p:txBody>
      </p:sp>
      <p:pic>
        <p:nvPicPr>
          <p:cNvPr id="6" name="Zástupný symbol obrázku 5">
            <a:extLst>
              <a:ext uri="{FF2B5EF4-FFF2-40B4-BE49-F238E27FC236}">
                <a16:creationId xmlns:a16="http://schemas.microsoft.com/office/drawing/2014/main" id="{C67F52D5-A2A1-4C3C-8AE0-3CBCC7C3031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240818" y="1264116"/>
            <a:ext cx="4286732" cy="2857123"/>
          </a:xfrm>
          <a:effectLst>
            <a:glow rad="139700">
              <a:schemeClr val="accent2">
                <a:satMod val="175000"/>
                <a:alpha val="40000"/>
              </a:schemeClr>
            </a:glow>
          </a:effectLst>
        </p:spPr>
      </p:pic>
      <p:sp>
        <p:nvSpPr>
          <p:cNvPr id="4" name="Zástupný text 3">
            <a:extLst>
              <a:ext uri="{FF2B5EF4-FFF2-40B4-BE49-F238E27FC236}">
                <a16:creationId xmlns:a16="http://schemas.microsoft.com/office/drawing/2014/main" id="{E6EF36EA-4BF3-429C-B8A3-D9A2B07D97C5}"/>
              </a:ext>
            </a:extLst>
          </p:cNvPr>
          <p:cNvSpPr>
            <a:spLocks noGrp="1"/>
          </p:cNvSpPr>
          <p:nvPr>
            <p:ph type="body" sz="half" idx="2"/>
          </p:nvPr>
        </p:nvSpPr>
        <p:spPr>
          <a:xfrm>
            <a:off x="246941" y="1794869"/>
            <a:ext cx="3050051" cy="2326370"/>
          </a:xfrm>
        </p:spPr>
        <p:txBody>
          <a:bodyPr>
            <a:normAutofit/>
          </a:bodyPr>
          <a:lstStyle/>
          <a:p>
            <a:pPr marL="285750" indent="-285750">
              <a:buFont typeface="Arial" panose="020B0604020202020204" pitchFamily="34" charset="0"/>
              <a:buChar char="•"/>
            </a:pPr>
            <a:r>
              <a:rPr lang="cs-CZ" sz="1800" dirty="0">
                <a:solidFill>
                  <a:schemeClr val="bg1">
                    <a:lumMod val="95000"/>
                    <a:lumOff val="5000"/>
                  </a:schemeClr>
                </a:solidFill>
              </a:rPr>
              <a:t>PŘED SAMOTNÝM SVĚCENÍM OBEC PRYSK UMOŽNILA VŠEM OBYVATELŮM A DALŠÍM ZÁJEMCŮM ZVONY VIDĚT ZBLÍZKA, SÁHNOUT SI NA NĚ A ZAŽÍT JEJICH SÍLU A MOHUTNOST NA VLASTNÍ KŮŽI.</a:t>
            </a:r>
          </a:p>
        </p:txBody>
      </p:sp>
      <p:pic>
        <p:nvPicPr>
          <p:cNvPr id="16" name="Obrázek 15">
            <a:extLst>
              <a:ext uri="{FF2B5EF4-FFF2-40B4-BE49-F238E27FC236}">
                <a16:creationId xmlns:a16="http://schemas.microsoft.com/office/drawing/2014/main" id="{D34A0D76-8DA4-4ECE-9376-66262A304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49" y="4354904"/>
            <a:ext cx="3075033" cy="2306275"/>
          </a:xfrm>
          <a:prstGeom prst="rect">
            <a:avLst/>
          </a:prstGeom>
          <a:effectLst>
            <a:glow rad="139700">
              <a:schemeClr val="accent2">
                <a:satMod val="175000"/>
                <a:alpha val="40000"/>
              </a:schemeClr>
            </a:glow>
          </a:effectLst>
        </p:spPr>
      </p:pic>
      <p:sp>
        <p:nvSpPr>
          <p:cNvPr id="17" name="TextovéPole 16">
            <a:extLst>
              <a:ext uri="{FF2B5EF4-FFF2-40B4-BE49-F238E27FC236}">
                <a16:creationId xmlns:a16="http://schemas.microsoft.com/office/drawing/2014/main" id="{B9CD686B-BD5E-45A4-B5F7-3C96535542CE}"/>
              </a:ext>
            </a:extLst>
          </p:cNvPr>
          <p:cNvSpPr txBox="1"/>
          <p:nvPr/>
        </p:nvSpPr>
        <p:spPr>
          <a:xfrm>
            <a:off x="4544834" y="6485748"/>
            <a:ext cx="2770366" cy="523220"/>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Facebook Obec Prysk</a:t>
            </a:r>
          </a:p>
          <a:p>
            <a:endParaRPr lang="cs-CZ" sz="1400" dirty="0"/>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635" y="4314799"/>
            <a:ext cx="3687408" cy="2315259"/>
          </a:xfrm>
          <a:prstGeom prst="rect">
            <a:avLst/>
          </a:prstGeom>
          <a:effectLst>
            <a:glow rad="139700">
              <a:schemeClr val="accent2">
                <a:satMod val="175000"/>
                <a:alpha val="40000"/>
              </a:schemeClr>
            </a:glow>
          </a:effectLst>
        </p:spPr>
      </p:pic>
      <p:sp>
        <p:nvSpPr>
          <p:cNvPr id="5" name="TextovéPole 4">
            <a:extLst>
              <a:ext uri="{FF2B5EF4-FFF2-40B4-BE49-F238E27FC236}">
                <a16:creationId xmlns:a16="http://schemas.microsoft.com/office/drawing/2014/main" id="{442AEB28-CDAD-4BE6-B6AB-DB3190A4FDEA}"/>
              </a:ext>
            </a:extLst>
          </p:cNvPr>
          <p:cNvSpPr txBox="1"/>
          <p:nvPr/>
        </p:nvSpPr>
        <p:spPr>
          <a:xfrm>
            <a:off x="6176977" y="227942"/>
            <a:ext cx="5436066" cy="1741374"/>
          </a:xfrm>
          <a:prstGeom prst="rect">
            <a:avLst/>
          </a:prstGeom>
          <a:noFill/>
        </p:spPr>
        <p:txBody>
          <a:bodyPr wrap="square" rtlCol="0">
            <a:spAutoFit/>
          </a:bodyPr>
          <a:lstStyle/>
          <a:p>
            <a:pPr algn="r">
              <a:lnSpc>
                <a:spcPct val="115000"/>
              </a:lnSpc>
              <a:spcAft>
                <a:spcPts val="1000"/>
              </a:spcAft>
            </a:pPr>
            <a:r>
              <a:rPr lang="cs-CZ" sz="4800" b="1" dirty="0">
                <a:solidFill>
                  <a:schemeClr val="bg1"/>
                </a:solidFill>
                <a:effectLst/>
                <a:latin typeface="+mj-lt"/>
                <a:ea typeface="Calibri" panose="020F0502020204030204" pitchFamily="34" charset="0"/>
                <a:cs typeface="Times New Roman" panose="02020603050405020304" pitchFamily="18" charset="0"/>
              </a:rPr>
              <a:t>GLOCKENWEIHE IN PRYSK</a:t>
            </a:r>
            <a:endParaRPr lang="cs-CZ" sz="4800" dirty="0">
              <a:solidFill>
                <a:schemeClr val="bg1"/>
              </a:solidFill>
              <a:effectLst/>
              <a:latin typeface="+mj-lt"/>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5EC7B73F-E8C8-4000-A67F-9643CFA2A936}"/>
              </a:ext>
            </a:extLst>
          </p:cNvPr>
          <p:cNvSpPr txBox="1"/>
          <p:nvPr/>
        </p:nvSpPr>
        <p:spPr>
          <a:xfrm>
            <a:off x="7527550" y="1969316"/>
            <a:ext cx="4220350" cy="2303451"/>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VOR DER EIGENTLICHEN WEIHE ERMÖGLICHTE DIE GEMEINDE PRYSK ALLEN EINWOHNERN UND ANDEREN INTERESSIERTEN, DIE GLOCKEN AUS DER NÄHE ZU SEHEN, SIE ZU BERÜHREN UND IHRE KRAFT UND MÄCHTIGKEIT ZU ERLEBEN.</a:t>
            </a:r>
          </a:p>
        </p:txBody>
      </p:sp>
      <p:pic>
        <p:nvPicPr>
          <p:cNvPr id="9" name="Obrázek 8">
            <a:extLst>
              <a:ext uri="{FF2B5EF4-FFF2-40B4-BE49-F238E27FC236}">
                <a16:creationId xmlns:a16="http://schemas.microsoft.com/office/drawing/2014/main" id="{5A424E4C-8D78-47B2-87D7-66AA5D420602}"/>
              </a:ext>
            </a:extLst>
          </p:cNvPr>
          <p:cNvPicPr>
            <a:picLocks noChangeAspect="1"/>
          </p:cNvPicPr>
          <p:nvPr/>
        </p:nvPicPr>
        <p:blipFill rotWithShape="1">
          <a:blip r:embed="rId5">
            <a:extLst>
              <a:ext uri="{28A0092B-C50C-407E-A947-70E740481C1C}">
                <a14:useLocalDpi xmlns:a14="http://schemas.microsoft.com/office/drawing/2010/main" val="0"/>
              </a:ext>
            </a:extLst>
          </a:blip>
          <a:srcRect l="13699"/>
          <a:stretch/>
        </p:blipFill>
        <p:spPr>
          <a:xfrm>
            <a:off x="4544834" y="4354904"/>
            <a:ext cx="2100420" cy="2032712"/>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10387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ovéPole 16">
            <a:extLst>
              <a:ext uri="{FF2B5EF4-FFF2-40B4-BE49-F238E27FC236}">
                <a16:creationId xmlns:a16="http://schemas.microsoft.com/office/drawing/2014/main" id="{B9CD686B-BD5E-45A4-B5F7-3C96535542CE}"/>
              </a:ext>
            </a:extLst>
          </p:cNvPr>
          <p:cNvSpPr txBox="1"/>
          <p:nvPr/>
        </p:nvSpPr>
        <p:spPr>
          <a:xfrm>
            <a:off x="399245" y="6372252"/>
            <a:ext cx="2771794" cy="523220"/>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Facebook Obec Prysk</a:t>
            </a:r>
          </a:p>
          <a:p>
            <a:endParaRPr lang="cs-CZ" sz="1400" dirty="0"/>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68755" y="193185"/>
            <a:ext cx="4328625" cy="6120000"/>
          </a:xfrm>
          <a:effectLst>
            <a:glow rad="139700">
              <a:schemeClr val="accent2">
                <a:satMod val="175000"/>
                <a:alpha val="40000"/>
              </a:schemeClr>
            </a:glow>
          </a:effectLst>
        </p:spPr>
      </p:pic>
      <p:sp>
        <p:nvSpPr>
          <p:cNvPr id="8" name="TextovéPole 7"/>
          <p:cNvSpPr txBox="1"/>
          <p:nvPr/>
        </p:nvSpPr>
        <p:spPr>
          <a:xfrm>
            <a:off x="4797380" y="193185"/>
            <a:ext cx="2517819" cy="2862322"/>
          </a:xfrm>
          <a:prstGeom prst="rect">
            <a:avLst/>
          </a:prstGeom>
          <a:noFill/>
        </p:spPr>
        <p:txBody>
          <a:bodyPr wrap="square" rtlCol="0">
            <a:spAutoFit/>
          </a:bodyPr>
          <a:lstStyle/>
          <a:p>
            <a:pPr marL="285750" indent="-285750">
              <a:buFont typeface="Arial" pitchFamily="34" charset="0"/>
              <a:buChar char="•"/>
            </a:pPr>
            <a:r>
              <a:rPr lang="cs-CZ" dirty="0">
                <a:solidFill>
                  <a:schemeClr val="bg1">
                    <a:lumMod val="95000"/>
                    <a:lumOff val="5000"/>
                  </a:schemeClr>
                </a:solidFill>
              </a:rPr>
              <a:t>POZVÁNKA OBCE PRYSK NA NEZPOMENUTELNOU UDÁLOST SVĚCENÍ ZVONŮ, KTERÉ V KOSTELE SV. PETRA A PAVLA V HORNÍCH PRYSKU CHYBĚLY DLOUHÝCH OSMDESÁT LET. </a:t>
            </a:r>
          </a:p>
        </p:txBody>
      </p:sp>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206" y="193185"/>
            <a:ext cx="4330434" cy="6120000"/>
          </a:xfrm>
          <a:prstGeom prst="rect">
            <a:avLst/>
          </a:prstGeom>
          <a:effectLst>
            <a:glow rad="139700">
              <a:schemeClr val="accent2">
                <a:satMod val="175000"/>
                <a:alpha val="40000"/>
              </a:schemeClr>
            </a:glow>
          </a:effectLst>
        </p:spPr>
      </p:pic>
      <p:sp>
        <p:nvSpPr>
          <p:cNvPr id="2" name="TextovéPole 1">
            <a:extLst>
              <a:ext uri="{FF2B5EF4-FFF2-40B4-BE49-F238E27FC236}">
                <a16:creationId xmlns:a16="http://schemas.microsoft.com/office/drawing/2014/main" id="{355FA54B-B48B-4D3A-B580-E6AE3083028C}"/>
              </a:ext>
            </a:extLst>
          </p:cNvPr>
          <p:cNvSpPr txBox="1"/>
          <p:nvPr/>
        </p:nvSpPr>
        <p:spPr>
          <a:xfrm>
            <a:off x="4797380" y="3204594"/>
            <a:ext cx="2450707" cy="3259097"/>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EINE EINLADUNG DER GEMEINDE PRYSK ZU DEM UNVERGESSLICHEN EREIGNIS DER WEIHE DER GLOCKEN, DIE IN DER ST.-PETER-UND-PAUL-KIRCHE IN PRYSK SEIT ACHTZIG JAHREN FEHLTEN.</a:t>
            </a:r>
          </a:p>
        </p:txBody>
      </p:sp>
    </p:spTree>
    <p:extLst>
      <p:ext uri="{BB962C8B-B14F-4D97-AF65-F5344CB8AC3E}">
        <p14:creationId xmlns:p14="http://schemas.microsoft.com/office/powerpoint/2010/main" val="257752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21914-55BA-4894-891C-F83EB3A7C81F}"/>
              </a:ext>
            </a:extLst>
          </p:cNvPr>
          <p:cNvSpPr>
            <a:spLocks noGrp="1"/>
          </p:cNvSpPr>
          <p:nvPr>
            <p:ph type="title"/>
          </p:nvPr>
        </p:nvSpPr>
        <p:spPr>
          <a:xfrm>
            <a:off x="243281" y="53425"/>
            <a:ext cx="4647501" cy="1600200"/>
          </a:xfrm>
        </p:spPr>
        <p:txBody>
          <a:bodyPr>
            <a:noAutofit/>
          </a:bodyPr>
          <a:lstStyle/>
          <a:p>
            <a:r>
              <a:rPr lang="cs-CZ" sz="4800" b="1" dirty="0">
                <a:solidFill>
                  <a:schemeClr val="bg1">
                    <a:lumMod val="95000"/>
                    <a:lumOff val="5000"/>
                  </a:schemeClr>
                </a:solidFill>
              </a:rPr>
              <a:t>SVĚCENÍ ZVONŮ V PRYSKU</a:t>
            </a:r>
          </a:p>
        </p:txBody>
      </p:sp>
      <p:pic>
        <p:nvPicPr>
          <p:cNvPr id="6" name="Zástupný symbol obrázku 5">
            <a:extLst>
              <a:ext uri="{FF2B5EF4-FFF2-40B4-BE49-F238E27FC236}">
                <a16:creationId xmlns:a16="http://schemas.microsoft.com/office/drawing/2014/main" id="{C67F52D5-A2A1-4C3C-8AE0-3CBCC7C3031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71" r="2571"/>
          <a:stretch>
            <a:fillRect/>
          </a:stretch>
        </p:blipFill>
        <p:spPr>
          <a:xfrm>
            <a:off x="4561476" y="1407210"/>
            <a:ext cx="3647374" cy="2880000"/>
          </a:xfrm>
          <a:effectLst>
            <a:glow rad="139700">
              <a:schemeClr val="accent2">
                <a:satMod val="175000"/>
                <a:alpha val="40000"/>
              </a:schemeClr>
            </a:glow>
          </a:effectLst>
        </p:spPr>
      </p:pic>
      <p:sp>
        <p:nvSpPr>
          <p:cNvPr id="4" name="Zástupný text 3">
            <a:extLst>
              <a:ext uri="{FF2B5EF4-FFF2-40B4-BE49-F238E27FC236}">
                <a16:creationId xmlns:a16="http://schemas.microsoft.com/office/drawing/2014/main" id="{E6EF36EA-4BF3-429C-B8A3-D9A2B07D97C5}"/>
              </a:ext>
            </a:extLst>
          </p:cNvPr>
          <p:cNvSpPr>
            <a:spLocks noGrp="1"/>
          </p:cNvSpPr>
          <p:nvPr>
            <p:ph type="body" sz="half" idx="2"/>
          </p:nvPr>
        </p:nvSpPr>
        <p:spPr>
          <a:xfrm>
            <a:off x="169666" y="1893194"/>
            <a:ext cx="4159283" cy="3013657"/>
          </a:xfrm>
        </p:spPr>
        <p:txBody>
          <a:bodyPr>
            <a:normAutofit/>
          </a:bodyPr>
          <a:lstStyle/>
          <a:p>
            <a:pPr marL="285750" indent="-285750">
              <a:buFont typeface="Arial" panose="020B0604020202020204" pitchFamily="34" charset="0"/>
              <a:buChar char="•"/>
            </a:pPr>
            <a:r>
              <a:rPr lang="cs-CZ" sz="1800" dirty="0">
                <a:solidFill>
                  <a:schemeClr val="bg1">
                    <a:lumMod val="95000"/>
                    <a:lumOff val="5000"/>
                  </a:schemeClr>
                </a:solidFill>
              </a:rPr>
              <a:t>V SOBORU 24. ČERVNA ROKU 2023 PROBĚHLO V PRYSKU SVĚCENÍ (ŽEHNÁNÍ) 6 ZVONŮ LITOMĚŘICKÝM BISKUPEM </a:t>
            </a:r>
            <a:r>
              <a:rPr lang="cs-CZ" sz="1800" dirty="0" err="1">
                <a:solidFill>
                  <a:schemeClr val="bg1">
                    <a:lumMod val="95000"/>
                    <a:lumOff val="5000"/>
                  </a:schemeClr>
                </a:solidFill>
              </a:rPr>
              <a:t>Mons</a:t>
            </a:r>
            <a:r>
              <a:rPr lang="cs-CZ" sz="1800" dirty="0">
                <a:solidFill>
                  <a:schemeClr val="bg1">
                    <a:lumMod val="95000"/>
                    <a:lumOff val="5000"/>
                  </a:schemeClr>
                </a:solidFill>
              </a:rPr>
              <a:t>. JANEM BAXANTEM.</a:t>
            </a:r>
          </a:p>
          <a:p>
            <a:pPr marL="285750" indent="-285750">
              <a:buFont typeface="Arial" panose="020B0604020202020204" pitchFamily="34" charset="0"/>
              <a:buChar char="•"/>
            </a:pPr>
            <a:r>
              <a:rPr lang="cs-CZ" sz="1800" dirty="0">
                <a:solidFill>
                  <a:schemeClr val="bg1">
                    <a:lumMod val="95000"/>
                    <a:lumOff val="5000"/>
                  </a:schemeClr>
                </a:solidFill>
              </a:rPr>
              <a:t>JAN BAXANT POŽEHNAL 4 DAROVANÉ, ZCELA OBNOVENÉ ZVONY Z ROKU 1958 ZE ZRUŠENÉHO KOSTELA PROZŘETELNOSTI BOŽÍ Z MĚSTA SCHWABACH A DVA NOVÉ ZVONY POJMENOVANÉ PO ZDEJŠÍCH PATRONECH KOSTELA. </a:t>
            </a:r>
          </a:p>
        </p:txBody>
      </p:sp>
      <p:pic>
        <p:nvPicPr>
          <p:cNvPr id="14" name="Obrázek 13">
            <a:extLst>
              <a:ext uri="{FF2B5EF4-FFF2-40B4-BE49-F238E27FC236}">
                <a16:creationId xmlns:a16="http://schemas.microsoft.com/office/drawing/2014/main" id="{14F568B2-E27D-4977-AEC9-F88C7BC1F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80" y="4915297"/>
            <a:ext cx="2400000" cy="1800000"/>
          </a:xfrm>
          <a:prstGeom prst="rect">
            <a:avLst/>
          </a:prstGeom>
          <a:effectLst>
            <a:glow rad="139700">
              <a:schemeClr val="accent2">
                <a:satMod val="175000"/>
                <a:alpha val="40000"/>
              </a:schemeClr>
            </a:glow>
          </a:effectLst>
        </p:spPr>
      </p:pic>
      <p:pic>
        <p:nvPicPr>
          <p:cNvPr id="16" name="Obrázek 15">
            <a:extLst>
              <a:ext uri="{FF2B5EF4-FFF2-40B4-BE49-F238E27FC236}">
                <a16:creationId xmlns:a16="http://schemas.microsoft.com/office/drawing/2014/main" id="{D34A0D76-8DA4-4ECE-9376-66262A3047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9086" y="4550790"/>
            <a:ext cx="2403204" cy="1800000"/>
          </a:xfrm>
          <a:prstGeom prst="rect">
            <a:avLst/>
          </a:prstGeom>
          <a:effectLst>
            <a:glow rad="139700">
              <a:schemeClr val="accent2">
                <a:satMod val="175000"/>
                <a:alpha val="40000"/>
              </a:schemeClr>
            </a:glow>
          </a:effectLst>
        </p:spPr>
      </p:pic>
      <p:sp>
        <p:nvSpPr>
          <p:cNvPr id="17" name="TextovéPole 16">
            <a:extLst>
              <a:ext uri="{FF2B5EF4-FFF2-40B4-BE49-F238E27FC236}">
                <a16:creationId xmlns:a16="http://schemas.microsoft.com/office/drawing/2014/main" id="{B9CD686B-BD5E-45A4-B5F7-3C96535542CE}"/>
              </a:ext>
            </a:extLst>
          </p:cNvPr>
          <p:cNvSpPr txBox="1"/>
          <p:nvPr/>
        </p:nvSpPr>
        <p:spPr>
          <a:xfrm>
            <a:off x="3411063" y="6453687"/>
            <a:ext cx="2479249" cy="523220"/>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a:t>
            </a:r>
            <a:r>
              <a:rPr lang="cs-CZ" sz="1400" dirty="0">
                <a:solidFill>
                  <a:schemeClr val="bg1">
                    <a:lumMod val="95000"/>
                    <a:lumOff val="5000"/>
                  </a:schemeClr>
                </a:solidFill>
                <a:hlinkClick r:id="rId5"/>
              </a:rPr>
              <a:t>www.dltm.cz</a:t>
            </a:r>
            <a:endParaRPr lang="cs-CZ" sz="1400" dirty="0">
              <a:solidFill>
                <a:schemeClr val="bg1">
                  <a:lumMod val="95000"/>
                  <a:lumOff val="5000"/>
                </a:schemeClr>
              </a:solidFill>
            </a:endParaRPr>
          </a:p>
          <a:p>
            <a:endParaRPr lang="cs-CZ" sz="1400"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9266" y="4573903"/>
            <a:ext cx="2400000" cy="1800000"/>
          </a:xfrm>
          <a:prstGeom prst="rect">
            <a:avLst/>
          </a:prstGeom>
          <a:effectLst>
            <a:glow rad="139700">
              <a:schemeClr val="accent2">
                <a:satMod val="175000"/>
                <a:alpha val="40000"/>
              </a:schemeClr>
            </a:glow>
          </a:effectLst>
        </p:spPr>
      </p:pic>
      <p:sp>
        <p:nvSpPr>
          <p:cNvPr id="5" name="TextovéPole 4">
            <a:extLst>
              <a:ext uri="{FF2B5EF4-FFF2-40B4-BE49-F238E27FC236}">
                <a16:creationId xmlns:a16="http://schemas.microsoft.com/office/drawing/2014/main" id="{E6438599-3D3E-4EEE-B844-B8A7B1647ABC}"/>
              </a:ext>
            </a:extLst>
          </p:cNvPr>
          <p:cNvSpPr txBox="1"/>
          <p:nvPr/>
        </p:nvSpPr>
        <p:spPr>
          <a:xfrm>
            <a:off x="5994156" y="208652"/>
            <a:ext cx="5696125" cy="1569660"/>
          </a:xfrm>
          <a:prstGeom prst="rect">
            <a:avLst/>
          </a:prstGeom>
          <a:noFill/>
        </p:spPr>
        <p:txBody>
          <a:bodyPr wrap="square" rtlCol="0">
            <a:spAutoFit/>
          </a:bodyPr>
          <a:lstStyle/>
          <a:p>
            <a:pPr algn="r"/>
            <a:r>
              <a:rPr lang="cs-CZ" sz="4800" b="1" dirty="0">
                <a:solidFill>
                  <a:schemeClr val="bg1"/>
                </a:solidFill>
                <a:effectLst/>
                <a:latin typeface="+mj-lt"/>
                <a:ea typeface="Calibri" panose="020F0502020204030204" pitchFamily="34" charset="0"/>
                <a:cs typeface="Times New Roman" panose="02020603050405020304" pitchFamily="18" charset="0"/>
              </a:rPr>
              <a:t>GLOCKENWEIHE IN PRYSK</a:t>
            </a:r>
            <a:endParaRPr lang="cs-CZ" sz="4800" dirty="0">
              <a:solidFill>
                <a:schemeClr val="bg1"/>
              </a:solidFill>
              <a:effectLst/>
              <a:latin typeface="+mj-lt"/>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450E2691-D6CA-43C1-AAF9-ACE3E3AC023B}"/>
              </a:ext>
            </a:extLst>
          </p:cNvPr>
          <p:cNvSpPr txBox="1"/>
          <p:nvPr/>
        </p:nvSpPr>
        <p:spPr>
          <a:xfrm>
            <a:off x="8590327" y="1893194"/>
            <a:ext cx="3523376" cy="47210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dirty="0">
                <a:solidFill>
                  <a:schemeClr val="bg1"/>
                </a:solidFill>
                <a:effectLst/>
                <a:ea typeface="Calibri" panose="020F0502020204030204" pitchFamily="34" charset="0"/>
                <a:cs typeface="Times New Roman" panose="02020603050405020304" pitchFamily="18" charset="0"/>
              </a:rPr>
              <a:t>AM SAMSTAG, 24. JUNI 2023, VERLIEF DIE WEIHE  (SEGNUNG) VON 6 GOCKEN DURCH DEN LEITMERITZER BISCHOF </a:t>
            </a:r>
            <a:r>
              <a:rPr lang="cs-CZ" dirty="0" err="1">
                <a:solidFill>
                  <a:schemeClr val="bg1"/>
                </a:solidFill>
                <a:effectLst/>
                <a:ea typeface="Calibri" panose="020F0502020204030204" pitchFamily="34" charset="0"/>
                <a:cs typeface="Times New Roman" panose="02020603050405020304" pitchFamily="18" charset="0"/>
              </a:rPr>
              <a:t>Mons</a:t>
            </a:r>
            <a:r>
              <a:rPr lang="cs-CZ" dirty="0">
                <a:solidFill>
                  <a:schemeClr val="bg1"/>
                </a:solidFill>
                <a:effectLst/>
                <a:ea typeface="Calibri" panose="020F0502020204030204" pitchFamily="34" charset="0"/>
                <a:cs typeface="Times New Roman" panose="02020603050405020304" pitchFamily="18" charset="0"/>
              </a:rPr>
              <a:t>. JAN BAXANT.</a:t>
            </a:r>
          </a:p>
          <a:p>
            <a:pPr marL="285750" indent="-285750">
              <a:lnSpc>
                <a:spcPct val="115000"/>
              </a:lnSpc>
              <a:spcAft>
                <a:spcPts val="1000"/>
              </a:spcAft>
              <a:buFont typeface="Arial" panose="020B0604020202020204" pitchFamily="34" charset="0"/>
              <a:buChar char="•"/>
            </a:pPr>
            <a:r>
              <a:rPr lang="cs-CZ" dirty="0">
                <a:solidFill>
                  <a:schemeClr val="bg1"/>
                </a:solidFill>
                <a:effectLst/>
                <a:ea typeface="Calibri" panose="020F0502020204030204" pitchFamily="34" charset="0"/>
                <a:cs typeface="Times New Roman" panose="02020603050405020304" pitchFamily="18" charset="0"/>
              </a:rPr>
              <a:t>JAN BAXANT SEGNETE 4 GESPENDETE, VOLLSTÄNDIG RESTAURIERTE GLOCKEN AUS DEM JAHR 1958 AUS DER GESCHLOSSENEN KIRCHE DER GÖTTLICHEN VORSEHUNG IN SCHWABACH UND ZWEI NEUE GLOCKEN, DIE NACH DEN ÖRTLICHEN KIRCHENPATRONEN BENANNT SIND.</a:t>
            </a:r>
          </a:p>
        </p:txBody>
      </p:sp>
    </p:spTree>
    <p:extLst>
      <p:ext uri="{BB962C8B-B14F-4D97-AF65-F5344CB8AC3E}">
        <p14:creationId xmlns:p14="http://schemas.microsoft.com/office/powerpoint/2010/main" val="352596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21914-55BA-4894-891C-F83EB3A7C81F}"/>
              </a:ext>
            </a:extLst>
          </p:cNvPr>
          <p:cNvSpPr>
            <a:spLocks noGrp="1"/>
          </p:cNvSpPr>
          <p:nvPr>
            <p:ph type="title"/>
          </p:nvPr>
        </p:nvSpPr>
        <p:spPr>
          <a:xfrm>
            <a:off x="285226" y="145390"/>
            <a:ext cx="5092117" cy="1406573"/>
          </a:xfrm>
        </p:spPr>
        <p:txBody>
          <a:bodyPr>
            <a:noAutofit/>
          </a:bodyPr>
          <a:lstStyle/>
          <a:p>
            <a:r>
              <a:rPr lang="cs-CZ" sz="4800" b="1" dirty="0">
                <a:solidFill>
                  <a:schemeClr val="bg1">
                    <a:lumMod val="95000"/>
                    <a:lumOff val="5000"/>
                  </a:schemeClr>
                </a:solidFill>
              </a:rPr>
              <a:t>SVĚCENÍ ZVONŮ V PRYSKU</a:t>
            </a:r>
          </a:p>
        </p:txBody>
      </p:sp>
      <p:pic>
        <p:nvPicPr>
          <p:cNvPr id="6" name="Zástupný symbol obrázku 5">
            <a:extLst>
              <a:ext uri="{FF2B5EF4-FFF2-40B4-BE49-F238E27FC236}">
                <a16:creationId xmlns:a16="http://schemas.microsoft.com/office/drawing/2014/main" id="{C67F52D5-A2A1-4C3C-8AE0-3CBCC7C3031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187863" y="2335638"/>
            <a:ext cx="5246541" cy="3496840"/>
          </a:xfrm>
          <a:effectLst>
            <a:glow rad="139700">
              <a:schemeClr val="accent2">
                <a:satMod val="175000"/>
                <a:alpha val="40000"/>
              </a:schemeClr>
            </a:glow>
          </a:effectLst>
        </p:spPr>
      </p:pic>
      <p:sp>
        <p:nvSpPr>
          <p:cNvPr id="4" name="Zástupný text 3">
            <a:extLst>
              <a:ext uri="{FF2B5EF4-FFF2-40B4-BE49-F238E27FC236}">
                <a16:creationId xmlns:a16="http://schemas.microsoft.com/office/drawing/2014/main" id="{E6EF36EA-4BF3-429C-B8A3-D9A2B07D97C5}"/>
              </a:ext>
            </a:extLst>
          </p:cNvPr>
          <p:cNvSpPr>
            <a:spLocks noGrp="1"/>
          </p:cNvSpPr>
          <p:nvPr>
            <p:ph type="body" sz="half" idx="2"/>
          </p:nvPr>
        </p:nvSpPr>
        <p:spPr>
          <a:xfrm>
            <a:off x="186444" y="1641196"/>
            <a:ext cx="3878795" cy="2552425"/>
          </a:xfrm>
        </p:spPr>
        <p:txBody>
          <a:bodyPr>
            <a:normAutofit lnSpcReduction="10000"/>
          </a:bodyPr>
          <a:lstStyle/>
          <a:p>
            <a:pPr marL="285750" indent="-285750">
              <a:lnSpc>
                <a:spcPct val="100000"/>
              </a:lnSpc>
              <a:spcBef>
                <a:spcPts val="0"/>
              </a:spcBef>
              <a:buFont typeface="Arial" panose="020B0604020202020204" pitchFamily="34" charset="0"/>
              <a:buChar char="•"/>
            </a:pPr>
            <a:r>
              <a:rPr lang="cs-CZ" sz="1800" dirty="0">
                <a:solidFill>
                  <a:schemeClr val="bg1">
                    <a:lumMod val="95000"/>
                    <a:lumOff val="5000"/>
                  </a:schemeClr>
                </a:solidFill>
              </a:rPr>
              <a:t>TADY JSOU JMÉNA VŠECH ZVONŮ:</a:t>
            </a:r>
          </a:p>
          <a:p>
            <a:pPr marL="285750" indent="-285750">
              <a:lnSpc>
                <a:spcPct val="100000"/>
              </a:lnSpc>
              <a:spcBef>
                <a:spcPts val="0"/>
              </a:spcBef>
              <a:buFont typeface="Arial" panose="020B0604020202020204" pitchFamily="34" charset="0"/>
              <a:buChar char="•"/>
            </a:pPr>
            <a:r>
              <a:rPr lang="cs-CZ" sz="1800" dirty="0">
                <a:solidFill>
                  <a:schemeClr val="bg1">
                    <a:lumMod val="95000"/>
                    <a:lumOff val="5000"/>
                  </a:schemeClr>
                </a:solidFill>
              </a:rPr>
              <a:t>4 DAROVANÉ ZVONY Z ROKU 1958 </a:t>
            </a:r>
          </a:p>
          <a:p>
            <a:pPr>
              <a:lnSpc>
                <a:spcPct val="100000"/>
              </a:lnSpc>
              <a:spcBef>
                <a:spcPts val="0"/>
              </a:spcBef>
            </a:pPr>
            <a:r>
              <a:rPr lang="cs-CZ" sz="1800" dirty="0">
                <a:solidFill>
                  <a:schemeClr val="bg1">
                    <a:lumMod val="95000"/>
                    <a:lumOff val="5000"/>
                  </a:schemeClr>
                </a:solidFill>
              </a:rPr>
              <a:t>- sv. Walburg (280 kg, tón c2)</a:t>
            </a:r>
          </a:p>
          <a:p>
            <a:pPr>
              <a:lnSpc>
                <a:spcPct val="100000"/>
              </a:lnSpc>
              <a:spcBef>
                <a:spcPts val="0"/>
              </a:spcBef>
            </a:pPr>
            <a:r>
              <a:rPr lang="cs-CZ" sz="1800" dirty="0">
                <a:solidFill>
                  <a:schemeClr val="bg1">
                    <a:lumMod val="95000"/>
                    <a:lumOff val="5000"/>
                  </a:schemeClr>
                </a:solidFill>
              </a:rPr>
              <a:t>- sv. Alžběta (160 kg, tón es2)</a:t>
            </a:r>
          </a:p>
          <a:p>
            <a:pPr>
              <a:lnSpc>
                <a:spcPct val="100000"/>
              </a:lnSpc>
              <a:spcBef>
                <a:spcPts val="0"/>
              </a:spcBef>
            </a:pPr>
            <a:r>
              <a:rPr lang="cs-CZ" sz="1800" dirty="0">
                <a:solidFill>
                  <a:schemeClr val="bg1">
                    <a:lumMod val="95000"/>
                    <a:lumOff val="5000"/>
                  </a:schemeClr>
                </a:solidFill>
              </a:rPr>
              <a:t>- sv. </a:t>
            </a:r>
            <a:r>
              <a:rPr lang="cs-CZ" sz="1800" dirty="0" err="1">
                <a:solidFill>
                  <a:schemeClr val="bg1">
                    <a:lumMod val="95000"/>
                    <a:lumOff val="5000"/>
                  </a:schemeClr>
                </a:solidFill>
              </a:rPr>
              <a:t>Sebald</a:t>
            </a:r>
            <a:r>
              <a:rPr lang="cs-CZ" sz="1800" dirty="0">
                <a:solidFill>
                  <a:schemeClr val="bg1">
                    <a:lumMod val="95000"/>
                    <a:lumOff val="5000"/>
                  </a:schemeClr>
                </a:solidFill>
              </a:rPr>
              <a:t> (135 kg, tón f2)</a:t>
            </a:r>
          </a:p>
          <a:p>
            <a:pPr>
              <a:lnSpc>
                <a:spcPct val="100000"/>
              </a:lnSpc>
              <a:spcBef>
                <a:spcPts val="0"/>
              </a:spcBef>
            </a:pPr>
            <a:r>
              <a:rPr lang="cs-CZ" sz="1800" dirty="0">
                <a:solidFill>
                  <a:schemeClr val="bg1">
                    <a:lumMod val="95000"/>
                    <a:lumOff val="5000"/>
                  </a:schemeClr>
                </a:solidFill>
              </a:rPr>
              <a:t>- sv. Martin (100 kg, tón g2)</a:t>
            </a:r>
          </a:p>
          <a:p>
            <a:pPr marL="342900" indent="-342900">
              <a:lnSpc>
                <a:spcPct val="100000"/>
              </a:lnSpc>
              <a:spcBef>
                <a:spcPts val="0"/>
              </a:spcBef>
              <a:buFont typeface="Arial" panose="020B0604020202020204" pitchFamily="34" charset="0"/>
              <a:buChar char="•"/>
            </a:pPr>
            <a:r>
              <a:rPr lang="cs-CZ" sz="1800" dirty="0">
                <a:solidFill>
                  <a:schemeClr val="bg1">
                    <a:lumMod val="95000"/>
                    <a:lumOff val="5000"/>
                  </a:schemeClr>
                </a:solidFill>
              </a:rPr>
              <a:t>2 NOVÉ ZVONY </a:t>
            </a:r>
          </a:p>
          <a:p>
            <a:pPr>
              <a:lnSpc>
                <a:spcPct val="100000"/>
              </a:lnSpc>
              <a:spcBef>
                <a:spcPts val="0"/>
              </a:spcBef>
            </a:pPr>
            <a:r>
              <a:rPr lang="cs-CZ" sz="1800" dirty="0">
                <a:solidFill>
                  <a:schemeClr val="bg1">
                    <a:lumMod val="95000"/>
                    <a:lumOff val="5000"/>
                  </a:schemeClr>
                </a:solidFill>
              </a:rPr>
              <a:t>- sv. Petr (712 kg, tón g1)</a:t>
            </a:r>
          </a:p>
          <a:p>
            <a:pPr>
              <a:lnSpc>
                <a:spcPct val="100000"/>
              </a:lnSpc>
              <a:spcBef>
                <a:spcPts val="0"/>
              </a:spcBef>
            </a:pPr>
            <a:r>
              <a:rPr lang="cs-CZ" sz="1800" dirty="0">
                <a:solidFill>
                  <a:schemeClr val="bg1">
                    <a:lumMod val="95000"/>
                    <a:lumOff val="5000"/>
                  </a:schemeClr>
                </a:solidFill>
              </a:rPr>
              <a:t>- sv. Pavel (420 kg, tón b1)</a:t>
            </a:r>
          </a:p>
        </p:txBody>
      </p:sp>
      <p:sp>
        <p:nvSpPr>
          <p:cNvPr id="17" name="TextovéPole 16">
            <a:extLst>
              <a:ext uri="{FF2B5EF4-FFF2-40B4-BE49-F238E27FC236}">
                <a16:creationId xmlns:a16="http://schemas.microsoft.com/office/drawing/2014/main" id="{B9CD686B-BD5E-45A4-B5F7-3C96535542CE}"/>
              </a:ext>
            </a:extLst>
          </p:cNvPr>
          <p:cNvSpPr txBox="1"/>
          <p:nvPr/>
        </p:nvSpPr>
        <p:spPr>
          <a:xfrm>
            <a:off x="3125671" y="5962568"/>
            <a:ext cx="2830512" cy="307777"/>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Facebook Obec Prysk</a:t>
            </a:r>
          </a:p>
        </p:txBody>
      </p:sp>
      <p:sp>
        <p:nvSpPr>
          <p:cNvPr id="5" name="TextovéPole 4">
            <a:extLst>
              <a:ext uri="{FF2B5EF4-FFF2-40B4-BE49-F238E27FC236}">
                <a16:creationId xmlns:a16="http://schemas.microsoft.com/office/drawing/2014/main" id="{883E8CAB-76A2-49C8-982A-440AD176E2F3}"/>
              </a:ext>
            </a:extLst>
          </p:cNvPr>
          <p:cNvSpPr txBox="1"/>
          <p:nvPr/>
        </p:nvSpPr>
        <p:spPr>
          <a:xfrm>
            <a:off x="7473138" y="1420516"/>
            <a:ext cx="4159283" cy="2308324"/>
          </a:xfrm>
          <a:prstGeom prst="rect">
            <a:avLst/>
          </a:prstGeom>
          <a:noFill/>
        </p:spPr>
        <p:txBody>
          <a:bodyPr wrap="square" rtlCol="0">
            <a:spAutoFit/>
          </a:bodyPr>
          <a:lstStyle/>
          <a:p>
            <a:pPr algn="r"/>
            <a:r>
              <a:rPr lang="cs-CZ" sz="4800" b="1" dirty="0">
                <a:solidFill>
                  <a:schemeClr val="bg1"/>
                </a:solidFill>
                <a:effectLst/>
                <a:latin typeface="+mj-lt"/>
                <a:ea typeface="Calibri" panose="020F0502020204030204" pitchFamily="34" charset="0"/>
                <a:cs typeface="Times New Roman" panose="02020603050405020304" pitchFamily="18" charset="0"/>
              </a:rPr>
              <a:t>GLOCKENWEIHE IN PRYSK</a:t>
            </a:r>
          </a:p>
          <a:p>
            <a:endParaRPr lang="cs-CZ" sz="4800" dirty="0">
              <a:solidFill>
                <a:schemeClr val="bg1"/>
              </a:solidFill>
              <a:latin typeface="+mj-lt"/>
            </a:endParaRPr>
          </a:p>
        </p:txBody>
      </p:sp>
      <p:sp>
        <p:nvSpPr>
          <p:cNvPr id="7" name="TextovéPole 6">
            <a:extLst>
              <a:ext uri="{FF2B5EF4-FFF2-40B4-BE49-F238E27FC236}">
                <a16:creationId xmlns:a16="http://schemas.microsoft.com/office/drawing/2014/main" id="{157EAFB7-8AF1-43B8-A363-58178ADB34DA}"/>
              </a:ext>
            </a:extLst>
          </p:cNvPr>
          <p:cNvSpPr txBox="1"/>
          <p:nvPr/>
        </p:nvSpPr>
        <p:spPr>
          <a:xfrm>
            <a:off x="8529310" y="3131024"/>
            <a:ext cx="4001778" cy="3139321"/>
          </a:xfrm>
          <a:prstGeom prst="rect">
            <a:avLst/>
          </a:prstGeom>
          <a:noFill/>
        </p:spPr>
        <p:txBody>
          <a:bodyPr wrap="square" rtlCol="0">
            <a:spAutoFit/>
          </a:bodyPr>
          <a:lstStyle/>
          <a:p>
            <a:pPr marL="285750" indent="-285750">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HIER SIND DIE NAMEN ALLER GLOCKEN:</a:t>
            </a:r>
          </a:p>
          <a:p>
            <a:pPr marL="285750" indent="-285750">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4 GESTIFTETE GLOCKEN VON 1958 </a:t>
            </a:r>
          </a:p>
          <a:p>
            <a:r>
              <a:rPr lang="cs-CZ" sz="1800" dirty="0">
                <a:solidFill>
                  <a:schemeClr val="bg1"/>
                </a:solidFill>
                <a:effectLst/>
                <a:ea typeface="Calibri" panose="020F0502020204030204" pitchFamily="34" charset="0"/>
                <a:cs typeface="Times New Roman" panose="02020603050405020304" pitchFamily="18" charset="0"/>
              </a:rPr>
              <a:t>- St. Walburg (280 kg, Ton c2)</a:t>
            </a:r>
          </a:p>
          <a:p>
            <a:r>
              <a:rPr lang="cs-CZ" sz="1800" dirty="0">
                <a:solidFill>
                  <a:schemeClr val="bg1"/>
                </a:solidFill>
                <a:effectLst/>
                <a:ea typeface="Calibri" panose="020F0502020204030204" pitchFamily="34" charset="0"/>
                <a:cs typeface="Times New Roman" panose="02020603050405020304" pitchFamily="18" charset="0"/>
              </a:rPr>
              <a:t>- St. Elisabeth (160 kg, Ton es2)</a:t>
            </a:r>
          </a:p>
          <a:p>
            <a:r>
              <a:rPr lang="cs-CZ" sz="1800" dirty="0">
                <a:solidFill>
                  <a:schemeClr val="bg1"/>
                </a:solidFill>
                <a:effectLst/>
                <a:ea typeface="Calibri" panose="020F0502020204030204" pitchFamily="34" charset="0"/>
                <a:cs typeface="Times New Roman" panose="02020603050405020304" pitchFamily="18" charset="0"/>
              </a:rPr>
              <a:t>- St. </a:t>
            </a:r>
            <a:r>
              <a:rPr lang="cs-CZ" sz="1800" dirty="0" err="1">
                <a:solidFill>
                  <a:schemeClr val="bg1"/>
                </a:solidFill>
                <a:effectLst/>
                <a:ea typeface="Calibri" panose="020F0502020204030204" pitchFamily="34" charset="0"/>
                <a:cs typeface="Times New Roman" panose="02020603050405020304" pitchFamily="18" charset="0"/>
              </a:rPr>
              <a:t>Sebald</a:t>
            </a:r>
            <a:r>
              <a:rPr lang="cs-CZ" sz="1800" dirty="0">
                <a:solidFill>
                  <a:schemeClr val="bg1"/>
                </a:solidFill>
                <a:effectLst/>
                <a:ea typeface="Calibri" panose="020F0502020204030204" pitchFamily="34" charset="0"/>
                <a:cs typeface="Times New Roman" panose="02020603050405020304" pitchFamily="18" charset="0"/>
              </a:rPr>
              <a:t> (135 kg, Ton f2)</a:t>
            </a:r>
          </a:p>
          <a:p>
            <a:r>
              <a:rPr lang="cs-CZ" sz="1800" dirty="0">
                <a:solidFill>
                  <a:schemeClr val="bg1"/>
                </a:solidFill>
                <a:effectLst/>
                <a:ea typeface="Calibri" panose="020F0502020204030204" pitchFamily="34" charset="0"/>
                <a:cs typeface="Times New Roman" panose="02020603050405020304" pitchFamily="18" charset="0"/>
              </a:rPr>
              <a:t>- St. Martin (100 kg, Ton g2)</a:t>
            </a:r>
          </a:p>
          <a:p>
            <a:pPr marL="285750" indent="-285750">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2 NEUE GLOCKEN </a:t>
            </a:r>
          </a:p>
          <a:p>
            <a:r>
              <a:rPr lang="cs-CZ" sz="1800" dirty="0">
                <a:solidFill>
                  <a:schemeClr val="bg1"/>
                </a:solidFill>
                <a:effectLst/>
                <a:ea typeface="Calibri" panose="020F0502020204030204" pitchFamily="34" charset="0"/>
                <a:cs typeface="Times New Roman" panose="02020603050405020304" pitchFamily="18" charset="0"/>
              </a:rPr>
              <a:t>- St. Peter (712 kg, Ton g1)</a:t>
            </a:r>
          </a:p>
          <a:p>
            <a:r>
              <a:rPr lang="cs-CZ" sz="1800" dirty="0">
                <a:solidFill>
                  <a:schemeClr val="bg1"/>
                </a:solidFill>
                <a:effectLst/>
                <a:ea typeface="Calibri" panose="020F0502020204030204" pitchFamily="34" charset="0"/>
                <a:cs typeface="Times New Roman" panose="02020603050405020304" pitchFamily="18" charset="0"/>
              </a:rPr>
              <a:t>- St. Paul (420 kg, Ton b1)</a:t>
            </a:r>
          </a:p>
          <a:p>
            <a:pPr marL="285750" indent="-285750">
              <a:buFont typeface="Arial" panose="020B0604020202020204" pitchFamily="34" charset="0"/>
              <a:buChar char="•"/>
            </a:pPr>
            <a:endParaRPr lang="cs-CZ" dirty="0">
              <a:solidFill>
                <a:schemeClr val="bg1"/>
              </a:solidFill>
            </a:endParaRPr>
          </a:p>
        </p:txBody>
      </p:sp>
    </p:spTree>
    <p:extLst>
      <p:ext uri="{BB962C8B-B14F-4D97-AF65-F5344CB8AC3E}">
        <p14:creationId xmlns:p14="http://schemas.microsoft.com/office/powerpoint/2010/main" val="39430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60432" y="116312"/>
            <a:ext cx="5470860" cy="998113"/>
          </a:xfrm>
        </p:spPr>
        <p:txBody>
          <a:bodyPr>
            <a:normAutofit/>
          </a:bodyPr>
          <a:lstStyle/>
          <a:p>
            <a:r>
              <a:rPr lang="cs-CZ" sz="4800" b="1" dirty="0">
                <a:solidFill>
                  <a:schemeClr val="bg1">
                    <a:lumMod val="95000"/>
                    <a:lumOff val="5000"/>
                  </a:schemeClr>
                </a:solidFill>
              </a:rPr>
              <a:t>UMÍSTĚNÍ ZVONŮ</a:t>
            </a:r>
          </a:p>
        </p:txBody>
      </p:sp>
      <p:sp>
        <p:nvSpPr>
          <p:cNvPr id="7" name="Zástupný symbol pro text 6"/>
          <p:cNvSpPr>
            <a:spLocks noGrp="1"/>
          </p:cNvSpPr>
          <p:nvPr>
            <p:ph type="body" sz="half" idx="2"/>
          </p:nvPr>
        </p:nvSpPr>
        <p:spPr>
          <a:xfrm>
            <a:off x="267707" y="4658714"/>
            <a:ext cx="5540297" cy="2393367"/>
          </a:xfrm>
        </p:spPr>
        <p:txBody>
          <a:bodyPr>
            <a:normAutofit/>
          </a:bodyPr>
          <a:lstStyle/>
          <a:p>
            <a:pPr marL="285750" indent="-285750">
              <a:buFont typeface="Arial" pitchFamily="34" charset="0"/>
              <a:buChar char="•"/>
            </a:pPr>
            <a:r>
              <a:rPr lang="cs-CZ" sz="1800" dirty="0">
                <a:solidFill>
                  <a:schemeClr val="bg1">
                    <a:lumMod val="95000"/>
                    <a:lumOff val="5000"/>
                  </a:schemeClr>
                </a:solidFill>
              </a:rPr>
              <a:t>PO SLAVNOSTNÍM OBŘADU BYLY ZVONY POSTUPNĚ VYTAŽENY PŘISTAVENÝM JEŘÁBEM DO ZVONICE A ZA POMOCI MONTÉRŮ Z FIRMY PERNER Z PASSAU ZAVĚŠENY DO PŘEDEM PŘIPRAVENÝCH POZIC. </a:t>
            </a:r>
          </a:p>
          <a:p>
            <a:pPr marL="285750" indent="-285750">
              <a:buFont typeface="Arial" pitchFamily="34" charset="0"/>
              <a:buChar char="•"/>
            </a:pPr>
            <a:r>
              <a:rPr lang="cs-CZ" sz="1800" dirty="0">
                <a:solidFill>
                  <a:schemeClr val="bg1">
                    <a:lumMod val="95000"/>
                    <a:lumOff val="5000"/>
                  </a:schemeClr>
                </a:solidFill>
              </a:rPr>
              <a:t>SLAVNOSTNÍ PRVNÍ ZVONĚNÍ BYLO OCENĚNO OBROVSKÝM APLAUSEM.</a:t>
            </a:r>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75" y="1215388"/>
            <a:ext cx="4321055" cy="2880000"/>
          </a:xfrm>
          <a:prstGeom prst="rect">
            <a:avLst/>
          </a:prstGeom>
          <a:effectLst>
            <a:glow rad="139700">
              <a:schemeClr val="accent2">
                <a:satMod val="175000"/>
                <a:alpha val="40000"/>
              </a:schemeClr>
            </a:glow>
          </a:effectLst>
        </p:spPr>
      </p:pic>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399" y="3530470"/>
            <a:ext cx="4321055" cy="2880000"/>
          </a:xfrm>
          <a:prstGeom prst="rect">
            <a:avLst/>
          </a:prstGeom>
          <a:effectLst>
            <a:glow rad="139700">
              <a:schemeClr val="accent2">
                <a:satMod val="175000"/>
                <a:alpha val="40000"/>
              </a:schemeClr>
            </a:glow>
          </a:effectLst>
        </p:spPr>
      </p:pic>
      <p:sp>
        <p:nvSpPr>
          <p:cNvPr id="10" name="TextovéPole 9"/>
          <p:cNvSpPr txBox="1"/>
          <p:nvPr/>
        </p:nvSpPr>
        <p:spPr>
          <a:xfrm>
            <a:off x="6439397" y="6550223"/>
            <a:ext cx="4071516" cy="307777"/>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Facebook Obec Prysk</a:t>
            </a:r>
          </a:p>
        </p:txBody>
      </p:sp>
      <p:sp>
        <p:nvSpPr>
          <p:cNvPr id="2" name="TextovéPole 1">
            <a:extLst>
              <a:ext uri="{FF2B5EF4-FFF2-40B4-BE49-F238E27FC236}">
                <a16:creationId xmlns:a16="http://schemas.microsoft.com/office/drawing/2014/main" id="{569920CB-7DC2-4591-8931-7E3ED2AE968B}"/>
              </a:ext>
            </a:extLst>
          </p:cNvPr>
          <p:cNvSpPr txBox="1"/>
          <p:nvPr/>
        </p:nvSpPr>
        <p:spPr>
          <a:xfrm>
            <a:off x="5731292" y="222514"/>
            <a:ext cx="6386445" cy="891911"/>
          </a:xfrm>
          <a:prstGeom prst="rect">
            <a:avLst/>
          </a:prstGeom>
          <a:noFill/>
        </p:spPr>
        <p:txBody>
          <a:bodyPr wrap="square" rtlCol="0">
            <a:spAutoFit/>
          </a:bodyPr>
          <a:lstStyle/>
          <a:p>
            <a:pPr>
              <a:lnSpc>
                <a:spcPct val="115000"/>
              </a:lnSpc>
              <a:spcAft>
                <a:spcPts val="1000"/>
              </a:spcAft>
            </a:pPr>
            <a:r>
              <a:rPr lang="cs-CZ" sz="4800" b="1" dirty="0">
                <a:solidFill>
                  <a:schemeClr val="bg1"/>
                </a:solidFill>
                <a:effectLst/>
                <a:latin typeface="+mj-lt"/>
                <a:ea typeface="Calibri" panose="020F0502020204030204" pitchFamily="34" charset="0"/>
                <a:cs typeface="Times New Roman" panose="02020603050405020304" pitchFamily="18" charset="0"/>
              </a:rPr>
              <a:t>GLOCKENAUFH</a:t>
            </a:r>
            <a:r>
              <a:rPr lang="de-DE" sz="4800" b="1" dirty="0">
                <a:solidFill>
                  <a:schemeClr val="bg1"/>
                </a:solidFill>
                <a:effectLst/>
                <a:latin typeface="+mj-lt"/>
                <a:ea typeface="Calibri" panose="020F0502020204030204" pitchFamily="34" charset="0"/>
                <a:cs typeface="Times New Roman" panose="02020603050405020304" pitchFamily="18" charset="0"/>
              </a:rPr>
              <a:t>ÄNGUNG</a:t>
            </a:r>
            <a:endParaRPr lang="cs-CZ" sz="4800" dirty="0">
              <a:solidFill>
                <a:schemeClr val="bg1"/>
              </a:solidFill>
              <a:effectLst/>
              <a:latin typeface="+mj-lt"/>
              <a:ea typeface="Calibri" panose="020F0502020204030204" pitchFamily="34" charset="0"/>
              <a:cs typeface="Times New Roman" panose="02020603050405020304" pitchFamily="18" charset="0"/>
            </a:endParaRPr>
          </a:p>
        </p:txBody>
      </p:sp>
      <p:sp>
        <p:nvSpPr>
          <p:cNvPr id="3" name="TextovéPole 2">
            <a:extLst>
              <a:ext uri="{FF2B5EF4-FFF2-40B4-BE49-F238E27FC236}">
                <a16:creationId xmlns:a16="http://schemas.microsoft.com/office/drawing/2014/main" id="{18DF1319-E477-4DB8-BEC3-F632C103B34F}"/>
              </a:ext>
            </a:extLst>
          </p:cNvPr>
          <p:cNvSpPr txBox="1"/>
          <p:nvPr/>
        </p:nvSpPr>
        <p:spPr>
          <a:xfrm>
            <a:off x="5808004" y="1268313"/>
            <a:ext cx="6233020" cy="21082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NACH DER ZEREMONIE WURDEN DIE GLOCKEN NACH UND NACH VON EINEM KRAN IN DEN GLOCKENTURM GEZOGEN UND MIT HILFE DER MITARBEITER DER FIRMA PERNER AUS PASSAU AN DEN VORHER VORBEREITETEN STELLEN AUFGEHÄNGT. </a:t>
            </a:r>
          </a:p>
          <a:p>
            <a:pPr marL="285750" indent="-285750">
              <a:spcAft>
                <a:spcPts val="600"/>
              </a:spcAft>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DAS FEIERLICHE ERSTE LÄUTEN DER GLOCKEN WURDE MIT GROSSEM APPLAUS BEGRÜSST.</a:t>
            </a:r>
          </a:p>
        </p:txBody>
      </p:sp>
    </p:spTree>
    <p:extLst>
      <p:ext uri="{BB962C8B-B14F-4D97-AF65-F5344CB8AC3E}">
        <p14:creationId xmlns:p14="http://schemas.microsoft.com/office/powerpoint/2010/main" val="381264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92154" y="1107700"/>
            <a:ext cx="11207691" cy="1938992"/>
          </a:xfrm>
          <a:prstGeom prst="rect">
            <a:avLst/>
          </a:prstGeom>
          <a:noFill/>
        </p:spPr>
        <p:txBody>
          <a:bodyPr wrap="square" rtlCol="0">
            <a:spAutoFit/>
          </a:bodyPr>
          <a:lstStyle/>
          <a:p>
            <a:pPr algn="ctr"/>
            <a:r>
              <a:rPr lang="cs-CZ" sz="2000" b="1" dirty="0">
                <a:solidFill>
                  <a:schemeClr val="bg1">
                    <a:lumMod val="95000"/>
                    <a:lumOff val="5000"/>
                  </a:schemeClr>
                </a:solidFill>
              </a:rPr>
              <a:t>RÁDI BYCHOM TÍMTO NOVÝM ZVONŮM V PRYSKU POPŘÁLI, AŤ KRÁSNĚ ZVONÍ PRO VŠECHNY ŠIROKO DALEKO A NIKDY JE NEPOTKÁ TAK POHNUTÝ OSUD JAKO JEJICH PŘEDCHŮDCE. </a:t>
            </a:r>
          </a:p>
          <a:p>
            <a:pPr algn="ctr"/>
            <a:endParaRPr lang="cs-CZ" sz="2000" b="1" dirty="0">
              <a:solidFill>
                <a:schemeClr val="bg1">
                  <a:lumMod val="95000"/>
                  <a:lumOff val="5000"/>
                </a:schemeClr>
              </a:solidFill>
            </a:endParaRPr>
          </a:p>
          <a:p>
            <a:pPr algn="ctr"/>
            <a:r>
              <a:rPr lang="cs-CZ" sz="2000" b="1" dirty="0">
                <a:solidFill>
                  <a:schemeClr val="bg1">
                    <a:lumMod val="95000"/>
                    <a:lumOff val="5000"/>
                  </a:schemeClr>
                </a:solidFill>
              </a:rPr>
              <a:t>A NA ZÁVĚR BYCHOM TAKÉ CHTĚLI NOVÝM ZVONŮM V KOSTELE ST.JOHANNISKIRCHE V REICHENBACHU POPŘÁT, ABY SE STALY ZVONY MÍRU A JAKO POSELSTVÍ ZVONILY PRO MÍR NA CELÉM SVĚTĚ.  </a:t>
            </a:r>
          </a:p>
          <a:p>
            <a:pPr algn="ctr"/>
            <a:endParaRPr lang="cs-CZ" sz="2000" b="1" dirty="0">
              <a:solidFill>
                <a:schemeClr val="bg1">
                  <a:lumMod val="95000"/>
                  <a:lumOff val="5000"/>
                </a:schemeClr>
              </a:solidFill>
            </a:endParaRPr>
          </a:p>
        </p:txBody>
      </p:sp>
      <p:sp>
        <p:nvSpPr>
          <p:cNvPr id="3" name="TextovéPole 2">
            <a:extLst>
              <a:ext uri="{FF2B5EF4-FFF2-40B4-BE49-F238E27FC236}">
                <a16:creationId xmlns:a16="http://schemas.microsoft.com/office/drawing/2014/main" id="{81D9E475-4255-4C89-8BCF-61DB566E2839}"/>
              </a:ext>
            </a:extLst>
          </p:cNvPr>
          <p:cNvSpPr txBox="1"/>
          <p:nvPr/>
        </p:nvSpPr>
        <p:spPr>
          <a:xfrm>
            <a:off x="536895" y="3556932"/>
            <a:ext cx="10880522" cy="2395528"/>
          </a:xfrm>
          <a:prstGeom prst="rect">
            <a:avLst/>
          </a:prstGeom>
          <a:noFill/>
        </p:spPr>
        <p:txBody>
          <a:bodyPr wrap="square" rtlCol="0">
            <a:spAutoFit/>
          </a:bodyPr>
          <a:lstStyle/>
          <a:p>
            <a:pPr algn="ctr">
              <a:lnSpc>
                <a:spcPct val="115000"/>
              </a:lnSpc>
              <a:spcAft>
                <a:spcPts val="1000"/>
              </a:spcAft>
            </a:pPr>
            <a:r>
              <a:rPr lang="cs-CZ" sz="2000" b="1" dirty="0">
                <a:solidFill>
                  <a:schemeClr val="bg1"/>
                </a:solidFill>
                <a:effectLst/>
                <a:ea typeface="Calibri" panose="020F0502020204030204" pitchFamily="34" charset="0"/>
                <a:cs typeface="Times New Roman" panose="02020603050405020304" pitchFamily="18" charset="0"/>
              </a:rPr>
              <a:t>WIR WÜNSCHEN DEN NEUEN GLOCKEN IN PRYSK, DASS SIE FÜR ALLE WEIT UND BREIT SCHÖN LÄUTEN UND NIE EIN SOLCHES SCHICKSAL ERLEIDEN WIE IHRE VORGÄNGER. </a:t>
            </a:r>
          </a:p>
          <a:p>
            <a:pPr algn="ctr">
              <a:lnSpc>
                <a:spcPct val="115000"/>
              </a:lnSpc>
              <a:spcAft>
                <a:spcPts val="1000"/>
              </a:spcAft>
            </a:pPr>
            <a:r>
              <a:rPr lang="cs-CZ" sz="2000" b="1" dirty="0">
                <a:solidFill>
                  <a:schemeClr val="bg1"/>
                </a:solidFill>
                <a:effectLst/>
                <a:ea typeface="Calibri" panose="020F0502020204030204" pitchFamily="34" charset="0"/>
                <a:cs typeface="Times New Roman" panose="02020603050405020304" pitchFamily="18" charset="0"/>
              </a:rPr>
              <a:t>UND SCHLIESSLICH WÜNSCHEN WIR AUCH DEN NEUEN GLOCKEN IN DER ST.JOHANNISKIRCHE IN REICHENBACH, DASS SIE ZU FRIEDENSGLOCKEN WERDEN UND ALS BOTSCHAFTER FÜR DEN FRIEDEN IN DER GANZEN WELT LÄUTEN.  </a:t>
            </a:r>
          </a:p>
          <a:p>
            <a:endParaRPr lang="cs-CZ" b="1" dirty="0"/>
          </a:p>
        </p:txBody>
      </p:sp>
    </p:spTree>
    <p:extLst>
      <p:ext uri="{BB962C8B-B14F-4D97-AF65-F5344CB8AC3E}">
        <p14:creationId xmlns:p14="http://schemas.microsoft.com/office/powerpoint/2010/main" val="172778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63346" y="987552"/>
            <a:ext cx="10310622" cy="1207008"/>
          </a:xfrm>
        </p:spPr>
        <p:txBody>
          <a:bodyPr>
            <a:noAutofit/>
          </a:bodyPr>
          <a:lstStyle/>
          <a:p>
            <a:r>
              <a:rPr lang="cs-CZ" b="1" dirty="0">
                <a:solidFill>
                  <a:schemeClr val="bg1"/>
                </a:solidFill>
              </a:rPr>
              <a:t>DĚKUJEME ZA POZORNOST</a:t>
            </a:r>
          </a:p>
        </p:txBody>
      </p:sp>
      <p:pic>
        <p:nvPicPr>
          <p:cNvPr id="6" name="Grafik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763" y="5339334"/>
            <a:ext cx="3819525" cy="1226820"/>
          </a:xfrm>
          <a:prstGeom prst="rect">
            <a:avLst/>
          </a:prstGeom>
          <a:noFill/>
          <a:ln>
            <a:noFill/>
          </a:ln>
        </p:spPr>
      </p:pic>
      <p:pic>
        <p:nvPicPr>
          <p:cNvPr id="7" name="Grafik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346" y="5952744"/>
            <a:ext cx="1760220" cy="583565"/>
          </a:xfrm>
          <a:prstGeom prst="rect">
            <a:avLst/>
          </a:prstGeom>
          <a:noFill/>
          <a:ln>
            <a:noFill/>
          </a:ln>
        </p:spPr>
      </p:pic>
      <p:sp>
        <p:nvSpPr>
          <p:cNvPr id="3" name="TextovéPole 2">
            <a:extLst>
              <a:ext uri="{FF2B5EF4-FFF2-40B4-BE49-F238E27FC236}">
                <a16:creationId xmlns:a16="http://schemas.microsoft.com/office/drawing/2014/main" id="{17EEAC2F-7B82-4E15-A567-69168A774C34}"/>
              </a:ext>
            </a:extLst>
          </p:cNvPr>
          <p:cNvSpPr txBox="1"/>
          <p:nvPr/>
        </p:nvSpPr>
        <p:spPr>
          <a:xfrm>
            <a:off x="436228" y="3288484"/>
            <a:ext cx="11610362" cy="1091837"/>
          </a:xfrm>
          <a:prstGeom prst="rect">
            <a:avLst/>
          </a:prstGeom>
          <a:noFill/>
        </p:spPr>
        <p:txBody>
          <a:bodyPr wrap="square" rtlCol="0">
            <a:spAutoFit/>
          </a:bodyPr>
          <a:lstStyle/>
          <a:p>
            <a:pPr algn="ctr">
              <a:lnSpc>
                <a:spcPct val="115000"/>
              </a:lnSpc>
              <a:spcAft>
                <a:spcPts val="1000"/>
              </a:spcAft>
            </a:pPr>
            <a:r>
              <a:rPr lang="cs-CZ" sz="6000" b="1" dirty="0">
                <a:solidFill>
                  <a:schemeClr val="bg1"/>
                </a:solidFill>
                <a:effectLst/>
                <a:latin typeface="+mj-lt"/>
                <a:ea typeface="Calibri" panose="020F0502020204030204" pitchFamily="34" charset="0"/>
                <a:cs typeface="Times New Roman" panose="02020603050405020304" pitchFamily="18" charset="0"/>
              </a:rPr>
              <a:t>DANKE FÜR IHRE AUFMERKSAMKEIT</a:t>
            </a:r>
          </a:p>
        </p:txBody>
      </p:sp>
      <p:pic>
        <p:nvPicPr>
          <p:cNvPr id="8" name="Obrázek 7">
            <a:extLst>
              <a:ext uri="{FF2B5EF4-FFF2-40B4-BE49-F238E27FC236}">
                <a16:creationId xmlns:a16="http://schemas.microsoft.com/office/drawing/2014/main" id="{31B4EE3B-C92C-4D24-9FE1-BA6FE46CF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431" y="5545390"/>
            <a:ext cx="780086" cy="990919"/>
          </a:xfrm>
          <a:prstGeom prst="rect">
            <a:avLst/>
          </a:prstGeom>
        </p:spPr>
      </p:pic>
    </p:spTree>
    <p:extLst>
      <p:ext uri="{BB962C8B-B14F-4D97-AF65-F5344CB8AC3E}">
        <p14:creationId xmlns:p14="http://schemas.microsoft.com/office/powerpoint/2010/main" val="934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70D2DE-269F-4D55-B3FF-314D22D50C0B}"/>
              </a:ext>
            </a:extLst>
          </p:cNvPr>
          <p:cNvSpPr>
            <a:spLocks noGrp="1"/>
          </p:cNvSpPr>
          <p:nvPr>
            <p:ph type="ctrTitle"/>
          </p:nvPr>
        </p:nvSpPr>
        <p:spPr>
          <a:xfrm>
            <a:off x="1608322" y="562062"/>
            <a:ext cx="9144000" cy="3355596"/>
          </a:xfrm>
        </p:spPr>
        <p:txBody>
          <a:bodyPr>
            <a:normAutofit fontScale="90000"/>
          </a:bodyPr>
          <a:lstStyle/>
          <a:p>
            <a:r>
              <a:rPr lang="cs-CZ" sz="6700" b="1" dirty="0">
                <a:solidFill>
                  <a:schemeClr val="bg1"/>
                </a:solidFill>
                <a:latin typeface="+mn-lt"/>
              </a:rPr>
              <a:t>PŘÍBĚH ZVONŮ</a:t>
            </a:r>
            <a:br>
              <a:rPr lang="cs-CZ" sz="9600" b="1" dirty="0">
                <a:solidFill>
                  <a:schemeClr val="bg1"/>
                </a:solidFill>
              </a:rPr>
            </a:br>
            <a:r>
              <a:rPr lang="cs-CZ" sz="6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GESCHICHTE DER GLOCKEN</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sz="9600" b="1" dirty="0">
              <a:solidFill>
                <a:schemeClr val="bg1">
                  <a:lumMod val="95000"/>
                  <a:lumOff val="5000"/>
                </a:schemeClr>
              </a:solidFill>
            </a:endParaRPr>
          </a:p>
        </p:txBody>
      </p:sp>
      <p:sp>
        <p:nvSpPr>
          <p:cNvPr id="3" name="Podnadpis 2">
            <a:extLst>
              <a:ext uri="{FF2B5EF4-FFF2-40B4-BE49-F238E27FC236}">
                <a16:creationId xmlns:a16="http://schemas.microsoft.com/office/drawing/2014/main" id="{E42DF6E5-2ECF-491C-B944-404DBBE0C28A}"/>
              </a:ext>
            </a:extLst>
          </p:cNvPr>
          <p:cNvSpPr>
            <a:spLocks noGrp="1"/>
          </p:cNvSpPr>
          <p:nvPr>
            <p:ph type="subTitle" idx="1"/>
          </p:nvPr>
        </p:nvSpPr>
        <p:spPr>
          <a:xfrm>
            <a:off x="1608322" y="3112316"/>
            <a:ext cx="9144000" cy="2558642"/>
          </a:xfrm>
        </p:spPr>
        <p:txBody>
          <a:bodyPr>
            <a:normAutofit fontScale="70000" lnSpcReduction="20000"/>
          </a:bodyPr>
          <a:lstStyle/>
          <a:p>
            <a:r>
              <a:rPr lang="cs-CZ" sz="5400" dirty="0">
                <a:solidFill>
                  <a:schemeClr val="bg1">
                    <a:lumMod val="95000"/>
                    <a:lumOff val="5000"/>
                  </a:schemeClr>
                </a:solidFill>
              </a:rPr>
              <a:t>SOUSEDSKÉ PUTOVÁNÍ ZVONŮ Z PRYSKU DO PRYSKU</a:t>
            </a:r>
          </a:p>
          <a:p>
            <a:endParaRPr lang="cs-CZ" sz="5400" dirty="0">
              <a:solidFill>
                <a:schemeClr val="bg1">
                  <a:lumMod val="95000"/>
                  <a:lumOff val="5000"/>
                </a:schemeClr>
              </a:solidFill>
            </a:endParaRPr>
          </a:p>
          <a:p>
            <a:r>
              <a:rPr lang="cs-CZ" sz="5400" dirty="0">
                <a:solidFill>
                  <a:schemeClr val="bg1">
                    <a:lumMod val="95000"/>
                    <a:lumOff val="5000"/>
                  </a:schemeClr>
                </a:solidFill>
              </a:rPr>
              <a:t>NACHBARSCHAFTLICHE WANDERUNG DER GLOCKEN AUS PRYSK NACH PRYSK</a:t>
            </a:r>
          </a:p>
          <a:p>
            <a:endParaRPr lang="cs-CZ" sz="5400" dirty="0">
              <a:solidFill>
                <a:schemeClr val="bg1">
                  <a:lumMod val="95000"/>
                  <a:lumOff val="5000"/>
                </a:schemeClr>
              </a:solidFill>
            </a:endParaRPr>
          </a:p>
        </p:txBody>
      </p:sp>
    </p:spTree>
    <p:extLst>
      <p:ext uri="{BB962C8B-B14F-4D97-AF65-F5344CB8AC3E}">
        <p14:creationId xmlns:p14="http://schemas.microsoft.com/office/powerpoint/2010/main" val="357874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5227749" cy="1325563"/>
          </a:xfrm>
        </p:spPr>
        <p:txBody>
          <a:bodyPr>
            <a:normAutofit/>
          </a:bodyPr>
          <a:lstStyle/>
          <a:p>
            <a:pPr algn="ctr"/>
            <a:r>
              <a:rPr lang="cs-CZ" sz="4800" b="1" dirty="0">
                <a:solidFill>
                  <a:schemeClr val="bg1"/>
                </a:solidFill>
              </a:rPr>
              <a:t>PREZENTACE</a:t>
            </a:r>
          </a:p>
        </p:txBody>
      </p:sp>
      <p:sp>
        <p:nvSpPr>
          <p:cNvPr id="3" name="Zástupný symbol pro obsah 2"/>
          <p:cNvSpPr>
            <a:spLocks noGrp="1"/>
          </p:cNvSpPr>
          <p:nvPr>
            <p:ph sz="half" idx="1"/>
          </p:nvPr>
        </p:nvSpPr>
        <p:spPr>
          <a:xfrm>
            <a:off x="353038" y="1540399"/>
            <a:ext cx="5181600" cy="4351338"/>
          </a:xfrm>
        </p:spPr>
        <p:txBody>
          <a:bodyPr>
            <a:noAutofit/>
          </a:bodyPr>
          <a:lstStyle/>
          <a:p>
            <a:pPr marL="514350" indent="-514350">
              <a:buFont typeface="+mj-lt"/>
              <a:buAutoNum type="arabicPeriod"/>
            </a:pPr>
            <a:r>
              <a:rPr lang="cs-CZ" b="1" dirty="0">
                <a:solidFill>
                  <a:schemeClr val="bg1"/>
                </a:solidFill>
              </a:rPr>
              <a:t>ZVON</a:t>
            </a:r>
          </a:p>
          <a:p>
            <a:pPr marL="514350" indent="-514350">
              <a:buFont typeface="+mj-lt"/>
              <a:buAutoNum type="arabicPeriod"/>
            </a:pPr>
            <a:r>
              <a:rPr lang="cs-CZ" b="1" dirty="0">
                <a:solidFill>
                  <a:schemeClr val="bg1"/>
                </a:solidFill>
              </a:rPr>
              <a:t>KAŽDÝ ZVON MÁ SVŮJ PŘÍBĚH</a:t>
            </a:r>
          </a:p>
          <a:p>
            <a:pPr marL="514350" indent="-514350">
              <a:buFont typeface="+mj-lt"/>
              <a:buAutoNum type="arabicPeriod"/>
            </a:pPr>
            <a:r>
              <a:rPr lang="cs-CZ" b="1" dirty="0">
                <a:solidFill>
                  <a:schemeClr val="bg1"/>
                </a:solidFill>
              </a:rPr>
              <a:t>KOSTEL SV. PETRA A PAVLA V PRYSKU</a:t>
            </a:r>
          </a:p>
          <a:p>
            <a:pPr marL="514350" indent="-514350">
              <a:buFont typeface="+mj-lt"/>
              <a:buAutoNum type="arabicPeriod"/>
            </a:pPr>
            <a:r>
              <a:rPr lang="cs-CZ" b="1" dirty="0">
                <a:solidFill>
                  <a:schemeClr val="bg1"/>
                </a:solidFill>
              </a:rPr>
              <a:t>NOVÉ ZVONY PRO PRYSK</a:t>
            </a:r>
          </a:p>
          <a:p>
            <a:pPr marL="514350" indent="-514350">
              <a:buFont typeface="+mj-lt"/>
              <a:buAutoNum type="arabicPeriod"/>
            </a:pPr>
            <a:r>
              <a:rPr lang="cs-CZ" b="1" dirty="0">
                <a:solidFill>
                  <a:schemeClr val="bg1"/>
                </a:solidFill>
              </a:rPr>
              <a:t>ODLÉVÁNÍ ZVONŮ PRO PRYSK</a:t>
            </a:r>
          </a:p>
          <a:p>
            <a:pPr marL="514350" indent="-514350">
              <a:buFont typeface="+mj-lt"/>
              <a:buAutoNum type="arabicPeriod"/>
            </a:pPr>
            <a:r>
              <a:rPr lang="cs-CZ" b="1" dirty="0">
                <a:solidFill>
                  <a:schemeClr val="bg1"/>
                </a:solidFill>
              </a:rPr>
              <a:t>ZVONY V PRYSKÜ</a:t>
            </a:r>
          </a:p>
          <a:p>
            <a:pPr marL="514350" indent="-514350">
              <a:buFont typeface="+mj-lt"/>
              <a:buAutoNum type="arabicPeriod"/>
            </a:pPr>
            <a:r>
              <a:rPr lang="cs-CZ" b="1" dirty="0">
                <a:solidFill>
                  <a:schemeClr val="bg1"/>
                </a:solidFill>
              </a:rPr>
              <a:t>SVĚCENÍ  ZVONŮ V PRYSKU</a:t>
            </a:r>
          </a:p>
          <a:p>
            <a:pPr marL="514350" indent="-514350">
              <a:buFont typeface="+mj-lt"/>
              <a:buAutoNum type="arabicPeriod"/>
            </a:pPr>
            <a:r>
              <a:rPr lang="cs-CZ" b="1" dirty="0">
                <a:solidFill>
                  <a:schemeClr val="bg1"/>
                </a:solidFill>
              </a:rPr>
              <a:t>UMÍSTĚNÍ ZVONŮ</a:t>
            </a:r>
          </a:p>
        </p:txBody>
      </p:sp>
      <p:sp>
        <p:nvSpPr>
          <p:cNvPr id="4" name="Zástupný symbol pro obsah 3"/>
          <p:cNvSpPr>
            <a:spLocks noGrp="1"/>
          </p:cNvSpPr>
          <p:nvPr>
            <p:ph sz="half" idx="2"/>
          </p:nvPr>
        </p:nvSpPr>
        <p:spPr>
          <a:xfrm>
            <a:off x="6151218" y="1528835"/>
            <a:ext cx="5882779" cy="4491286"/>
          </a:xfrm>
        </p:spPr>
        <p:txBody>
          <a:bodyPr>
            <a:noAutofit/>
          </a:bodyPr>
          <a:lstStyle/>
          <a:p>
            <a:pPr marL="342900" lvl="0" indent="-342900">
              <a:lnSpc>
                <a:spcPct val="115000"/>
              </a:lnSpc>
              <a:spcBef>
                <a:spcPts val="0"/>
              </a:spcBef>
              <a:buFont typeface="+mj-lt"/>
              <a:buAutoNum type="arabicPeriod"/>
              <a:tabLst>
                <a:tab pos="457200" algn="l"/>
              </a:tabLst>
            </a:pPr>
            <a:r>
              <a:rPr lang="cs-CZ" b="1" dirty="0">
                <a:solidFill>
                  <a:schemeClr val="bg1"/>
                </a:solidFill>
                <a:effectLst/>
                <a:ea typeface="Calibri" panose="020F0502020204030204" pitchFamily="34" charset="0"/>
                <a:cs typeface="Times New Roman" panose="02020603050405020304" pitchFamily="18" charset="0"/>
              </a:rPr>
              <a:t>GLOCKE</a:t>
            </a:r>
            <a:endParaRPr lang="cs-CZ" dirty="0">
              <a:solidFill>
                <a:schemeClr val="bg1"/>
              </a:solidFill>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tabLst>
                <a:tab pos="457200" algn="l"/>
              </a:tabLst>
            </a:pPr>
            <a:r>
              <a:rPr lang="cs-CZ" b="1" dirty="0">
                <a:solidFill>
                  <a:schemeClr val="bg1"/>
                </a:solidFill>
                <a:effectLst/>
                <a:ea typeface="Calibri" panose="020F0502020204030204" pitchFamily="34" charset="0"/>
                <a:cs typeface="Times New Roman" panose="02020603050405020304" pitchFamily="18" charset="0"/>
              </a:rPr>
              <a:t>JEDE GLOCKE HAT IHRE GESCHICHTE</a:t>
            </a:r>
            <a:endParaRPr lang="cs-CZ" dirty="0">
              <a:solidFill>
                <a:schemeClr val="bg1"/>
              </a:solidFill>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tabLst>
                <a:tab pos="457200" algn="l"/>
              </a:tabLst>
            </a:pPr>
            <a:r>
              <a:rPr lang="cs-CZ" b="1" dirty="0">
                <a:solidFill>
                  <a:schemeClr val="bg1"/>
                </a:solidFill>
                <a:effectLst/>
                <a:ea typeface="Calibri" panose="020F0502020204030204" pitchFamily="34" charset="0"/>
                <a:cs typeface="Times New Roman" panose="02020603050405020304" pitchFamily="18" charset="0"/>
              </a:rPr>
              <a:t>ST.-PETER-UND-PAUL-KIRCHE IN PRYSK</a:t>
            </a:r>
            <a:endParaRPr lang="cs-CZ" dirty="0">
              <a:solidFill>
                <a:schemeClr val="bg1"/>
              </a:solidFill>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tabLst>
                <a:tab pos="457200" algn="l"/>
              </a:tabLst>
            </a:pPr>
            <a:r>
              <a:rPr lang="cs-CZ" b="1" dirty="0">
                <a:solidFill>
                  <a:schemeClr val="bg1"/>
                </a:solidFill>
                <a:effectLst/>
                <a:ea typeface="Calibri" panose="020F0502020204030204" pitchFamily="34" charset="0"/>
                <a:cs typeface="Times New Roman" panose="02020603050405020304" pitchFamily="18" charset="0"/>
              </a:rPr>
              <a:t>NEUE GLOCKEN F</a:t>
            </a:r>
            <a:r>
              <a:rPr lang="de-DE" b="1" dirty="0">
                <a:solidFill>
                  <a:schemeClr val="bg1"/>
                </a:solidFill>
                <a:effectLst/>
                <a:ea typeface="Calibri" panose="020F0502020204030204" pitchFamily="34" charset="0"/>
                <a:cs typeface="Times New Roman" panose="02020603050405020304" pitchFamily="18" charset="0"/>
              </a:rPr>
              <a:t>ÜR </a:t>
            </a:r>
            <a:r>
              <a:rPr lang="cs-CZ" b="1" dirty="0">
                <a:solidFill>
                  <a:schemeClr val="bg1"/>
                </a:solidFill>
                <a:effectLst/>
                <a:ea typeface="Calibri" panose="020F0502020204030204" pitchFamily="34" charset="0"/>
                <a:cs typeface="Times New Roman" panose="02020603050405020304" pitchFamily="18" charset="0"/>
              </a:rPr>
              <a:t>PRYSK</a:t>
            </a:r>
            <a:endParaRPr lang="cs-CZ" dirty="0">
              <a:solidFill>
                <a:schemeClr val="bg1"/>
              </a:solidFill>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tabLst>
                <a:tab pos="457200" algn="l"/>
              </a:tabLst>
            </a:pPr>
            <a:r>
              <a:rPr lang="de-DE" b="1" dirty="0">
                <a:solidFill>
                  <a:schemeClr val="bg1"/>
                </a:solidFill>
                <a:effectLst/>
                <a:ea typeface="Calibri" panose="020F0502020204030204" pitchFamily="34" charset="0"/>
                <a:cs typeface="Times New Roman" panose="02020603050405020304" pitchFamily="18" charset="0"/>
              </a:rPr>
              <a:t>GIESSEN DER GLOCKEN FÜR </a:t>
            </a:r>
            <a:r>
              <a:rPr lang="cs-CZ" b="1" dirty="0">
                <a:solidFill>
                  <a:schemeClr val="bg1"/>
                </a:solidFill>
                <a:effectLst/>
                <a:ea typeface="Calibri" panose="020F0502020204030204" pitchFamily="34" charset="0"/>
                <a:cs typeface="Times New Roman" panose="02020603050405020304" pitchFamily="18" charset="0"/>
              </a:rPr>
              <a:t>PRYSK</a:t>
            </a:r>
            <a:endParaRPr lang="cs-CZ" dirty="0">
              <a:solidFill>
                <a:schemeClr val="bg1"/>
              </a:solidFill>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tabLst>
                <a:tab pos="457200" algn="l"/>
              </a:tabLst>
            </a:pPr>
            <a:r>
              <a:rPr lang="de-DE" b="1" dirty="0">
                <a:solidFill>
                  <a:schemeClr val="bg1"/>
                </a:solidFill>
                <a:effectLst/>
                <a:ea typeface="Calibri" panose="020F0502020204030204" pitchFamily="34" charset="0"/>
                <a:cs typeface="Times New Roman" panose="02020603050405020304" pitchFamily="18" charset="0"/>
              </a:rPr>
              <a:t>DIE GLOCKEN IN</a:t>
            </a:r>
            <a:r>
              <a:rPr lang="cs-CZ" b="1" dirty="0">
                <a:solidFill>
                  <a:schemeClr val="bg1"/>
                </a:solidFill>
                <a:effectLst/>
                <a:ea typeface="Calibri" panose="020F0502020204030204" pitchFamily="34" charset="0"/>
                <a:cs typeface="Times New Roman" panose="02020603050405020304" pitchFamily="18" charset="0"/>
              </a:rPr>
              <a:t> PRYSK</a:t>
            </a:r>
            <a:endParaRPr lang="cs-CZ" dirty="0">
              <a:solidFill>
                <a:schemeClr val="bg1"/>
              </a:solidFill>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tabLst>
                <a:tab pos="457200" algn="l"/>
              </a:tabLst>
            </a:pPr>
            <a:r>
              <a:rPr lang="de-DE" b="1" dirty="0">
                <a:solidFill>
                  <a:schemeClr val="bg1"/>
                </a:solidFill>
                <a:effectLst/>
                <a:ea typeface="Calibri" panose="020F0502020204030204" pitchFamily="34" charset="0"/>
                <a:cs typeface="Times New Roman" panose="02020603050405020304" pitchFamily="18" charset="0"/>
              </a:rPr>
              <a:t>GLOCKENWEIHE IN</a:t>
            </a:r>
            <a:r>
              <a:rPr lang="cs-CZ" b="1" dirty="0">
                <a:solidFill>
                  <a:schemeClr val="bg1"/>
                </a:solidFill>
                <a:effectLst/>
                <a:ea typeface="Calibri" panose="020F0502020204030204" pitchFamily="34" charset="0"/>
                <a:cs typeface="Times New Roman" panose="02020603050405020304" pitchFamily="18" charset="0"/>
              </a:rPr>
              <a:t> PRYSK</a:t>
            </a:r>
            <a:endParaRPr lang="cs-CZ" dirty="0">
              <a:solidFill>
                <a:schemeClr val="bg1"/>
              </a:solidFill>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tabLst>
                <a:tab pos="457200" algn="l"/>
              </a:tabLst>
            </a:pPr>
            <a:r>
              <a:rPr lang="de-DE" b="1" dirty="0">
                <a:solidFill>
                  <a:schemeClr val="bg1"/>
                </a:solidFill>
                <a:effectLst/>
                <a:ea typeface="Calibri" panose="020F0502020204030204" pitchFamily="34" charset="0"/>
                <a:cs typeface="Times New Roman" panose="02020603050405020304" pitchFamily="18" charset="0"/>
              </a:rPr>
              <a:t>GLOCKENAUHÄNGUNG</a:t>
            </a:r>
            <a:endParaRPr lang="cs-CZ" dirty="0">
              <a:solidFill>
                <a:schemeClr val="bg1"/>
              </a:solidFill>
              <a:effectLst/>
              <a:ea typeface="Calibri" panose="020F0502020204030204" pitchFamily="34" charset="0"/>
              <a:cs typeface="Times New Roman" panose="02020603050405020304" pitchFamily="18" charset="0"/>
            </a:endParaRPr>
          </a:p>
          <a:p>
            <a:pPr>
              <a:spcBef>
                <a:spcPts val="0"/>
              </a:spcBef>
            </a:pPr>
            <a:endParaRPr lang="cs-CZ" dirty="0"/>
          </a:p>
        </p:txBody>
      </p:sp>
      <p:sp>
        <p:nvSpPr>
          <p:cNvPr id="5" name="TextovéPole 4">
            <a:extLst>
              <a:ext uri="{FF2B5EF4-FFF2-40B4-BE49-F238E27FC236}">
                <a16:creationId xmlns:a16="http://schemas.microsoft.com/office/drawing/2014/main" id="{C1AC08EE-E4C0-47C8-97FB-0E1923B820FD}"/>
              </a:ext>
            </a:extLst>
          </p:cNvPr>
          <p:cNvSpPr txBox="1"/>
          <p:nvPr/>
        </p:nvSpPr>
        <p:spPr>
          <a:xfrm>
            <a:off x="6657363" y="582692"/>
            <a:ext cx="5376634" cy="1107996"/>
          </a:xfrm>
          <a:prstGeom prst="rect">
            <a:avLst/>
          </a:prstGeom>
          <a:noFill/>
        </p:spPr>
        <p:txBody>
          <a:bodyPr wrap="square" rtlCol="0">
            <a:spAutoFit/>
          </a:bodyPr>
          <a:lstStyle/>
          <a:p>
            <a:r>
              <a:rPr lang="cs-CZ" sz="4800" b="1" dirty="0">
                <a:solidFill>
                  <a:schemeClr val="bg1"/>
                </a:solidFill>
                <a:effectLst/>
                <a:latin typeface="+mj-lt"/>
                <a:ea typeface="Calibri" panose="020F0502020204030204" pitchFamily="34" charset="0"/>
                <a:cs typeface="Times New Roman" panose="02020603050405020304" pitchFamily="18" charset="0"/>
              </a:rPr>
              <a:t>PRÄSENTATION</a:t>
            </a:r>
            <a:endParaRPr lang="cs-CZ" sz="4800" dirty="0">
              <a:solidFill>
                <a:schemeClr val="bg1"/>
              </a:solidFill>
              <a:effectLst/>
              <a:latin typeface="+mj-lt"/>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84180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C17FEC-B339-4FC8-9857-AEEC2838C79F}"/>
              </a:ext>
            </a:extLst>
          </p:cNvPr>
          <p:cNvSpPr>
            <a:spLocks noGrp="1"/>
          </p:cNvSpPr>
          <p:nvPr>
            <p:ph type="title"/>
          </p:nvPr>
        </p:nvSpPr>
        <p:spPr>
          <a:xfrm>
            <a:off x="173881" y="372422"/>
            <a:ext cx="3932237" cy="985706"/>
          </a:xfrm>
        </p:spPr>
        <p:txBody>
          <a:bodyPr>
            <a:normAutofit fontScale="90000"/>
          </a:bodyPr>
          <a:lstStyle/>
          <a:p>
            <a:pPr algn="ctr"/>
            <a:r>
              <a:rPr lang="cs-CZ" sz="6600" b="1" dirty="0">
                <a:solidFill>
                  <a:schemeClr val="bg1">
                    <a:lumMod val="95000"/>
                    <a:lumOff val="5000"/>
                  </a:schemeClr>
                </a:solidFill>
              </a:rPr>
              <a:t>ZVON</a:t>
            </a:r>
          </a:p>
        </p:txBody>
      </p:sp>
      <p:sp>
        <p:nvSpPr>
          <p:cNvPr id="4" name="Zástupný text 3">
            <a:extLst>
              <a:ext uri="{FF2B5EF4-FFF2-40B4-BE49-F238E27FC236}">
                <a16:creationId xmlns:a16="http://schemas.microsoft.com/office/drawing/2014/main" id="{7FE918E5-7097-4943-9EAB-DFABB1E0A710}"/>
              </a:ext>
            </a:extLst>
          </p:cNvPr>
          <p:cNvSpPr>
            <a:spLocks noGrp="1"/>
          </p:cNvSpPr>
          <p:nvPr>
            <p:ph type="body" sz="half" idx="2"/>
          </p:nvPr>
        </p:nvSpPr>
        <p:spPr>
          <a:xfrm>
            <a:off x="173883" y="1493240"/>
            <a:ext cx="3599154" cy="4702919"/>
          </a:xfrm>
        </p:spPr>
        <p:txBody>
          <a:bodyPr>
            <a:normAutofit/>
          </a:bodyPr>
          <a:lstStyle/>
          <a:p>
            <a:pPr marL="285750" indent="-285750">
              <a:buFont typeface="Arial" panose="020B0604020202020204" pitchFamily="34" charset="0"/>
              <a:buChar char="•"/>
            </a:pPr>
            <a:r>
              <a:rPr lang="cs-CZ" sz="1800" dirty="0">
                <a:solidFill>
                  <a:schemeClr val="bg1">
                    <a:lumMod val="95000"/>
                    <a:lumOff val="5000"/>
                  </a:schemeClr>
                </a:solidFill>
              </a:rPr>
              <a:t>ZVONY JSOU OD NEPAMĚTI SPOJENY S KŘESŤANSKOU BOHOSLUŽBOU, JSOU SOUČÁSTÍ NAŠICH ŽIVOTŮ.</a:t>
            </a:r>
          </a:p>
          <a:p>
            <a:pPr marL="285750" indent="-285750">
              <a:buFont typeface="Arial" panose="020B0604020202020204" pitchFamily="34" charset="0"/>
              <a:buChar char="•"/>
            </a:pPr>
            <a:r>
              <a:rPr lang="cs-CZ" sz="1800" dirty="0">
                <a:solidFill>
                  <a:schemeClr val="bg1">
                    <a:lumMod val="95000"/>
                    <a:lumOff val="5000"/>
                  </a:schemeClr>
                </a:solidFill>
              </a:rPr>
              <a:t>OZNAMUJÍ RADOSTNÉ I BOLESTNÉ UDÁLOSTI V OBCI, ZVOU K MODLITBĚ, OBEC VYZVÁNĚNÍM ZVONŮ OŽÍVÁ. </a:t>
            </a:r>
          </a:p>
          <a:p>
            <a:pPr marL="285750" indent="-285750">
              <a:buFont typeface="Arial" panose="020B0604020202020204" pitchFamily="34" charset="0"/>
              <a:buChar char="•"/>
            </a:pPr>
            <a:r>
              <a:rPr lang="cs-CZ" sz="1800" dirty="0">
                <a:solidFill>
                  <a:schemeClr val="bg1">
                    <a:lumMod val="95000"/>
                    <a:lumOff val="5000"/>
                  </a:schemeClr>
                </a:solidFill>
              </a:rPr>
              <a:t>ZVON JE NEJMOHUTNĚJŠÍ HUDEBNÍ NÁSTROJ, KTERÝ PROMLOUVÁ KE KAŽDÉMU Z NÁS, ZNÍ DO DÁLI, ZNÍ KRAJINOU. </a:t>
            </a:r>
          </a:p>
        </p:txBody>
      </p:sp>
      <p:pic>
        <p:nvPicPr>
          <p:cNvPr id="12" name="Zástupný symbol obrázku 11">
            <a:extLst>
              <a:ext uri="{FF2B5EF4-FFF2-40B4-BE49-F238E27FC236}">
                <a16:creationId xmlns:a16="http://schemas.microsoft.com/office/drawing/2014/main" id="{B81E1EDD-8561-4DC2-B25B-A16BE4C9076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521" t="3740" r="11656" b="12871"/>
          <a:stretch/>
        </p:blipFill>
        <p:spPr>
          <a:xfrm>
            <a:off x="3894841" y="372422"/>
            <a:ext cx="3800132" cy="6056722"/>
          </a:xfrm>
          <a:effectLst>
            <a:glow rad="139700">
              <a:schemeClr val="accent2">
                <a:satMod val="175000"/>
                <a:alpha val="40000"/>
              </a:schemeClr>
            </a:glow>
          </a:effectLst>
        </p:spPr>
      </p:pic>
      <p:sp>
        <p:nvSpPr>
          <p:cNvPr id="14" name="TextovéPole 13">
            <a:extLst>
              <a:ext uri="{FF2B5EF4-FFF2-40B4-BE49-F238E27FC236}">
                <a16:creationId xmlns:a16="http://schemas.microsoft.com/office/drawing/2014/main" id="{BBAA6EAF-1CA2-4619-91AD-1CD694989FB0}"/>
              </a:ext>
            </a:extLst>
          </p:cNvPr>
          <p:cNvSpPr txBox="1"/>
          <p:nvPr/>
        </p:nvSpPr>
        <p:spPr>
          <a:xfrm>
            <a:off x="3773037" y="6485578"/>
            <a:ext cx="2347275" cy="523220"/>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solidFill>
              </a:rPr>
              <a:t>:</a:t>
            </a:r>
            <a:r>
              <a:rPr lang="cs-CZ" sz="1400" dirty="0"/>
              <a:t> </a:t>
            </a:r>
            <a:r>
              <a:rPr lang="cs-CZ" sz="1400" dirty="0">
                <a:hlinkClick r:id="rId3"/>
              </a:rPr>
              <a:t>www.dltm.cz</a:t>
            </a:r>
            <a:endParaRPr lang="cs-CZ" sz="1400" dirty="0"/>
          </a:p>
          <a:p>
            <a:endParaRPr lang="cs-CZ" sz="1400" dirty="0"/>
          </a:p>
        </p:txBody>
      </p:sp>
      <p:sp>
        <p:nvSpPr>
          <p:cNvPr id="3" name="TextovéPole 2">
            <a:extLst>
              <a:ext uri="{FF2B5EF4-FFF2-40B4-BE49-F238E27FC236}">
                <a16:creationId xmlns:a16="http://schemas.microsoft.com/office/drawing/2014/main" id="{4CB834E4-8EDD-4920-9798-4B883C32EA37}"/>
              </a:ext>
            </a:extLst>
          </p:cNvPr>
          <p:cNvSpPr txBox="1"/>
          <p:nvPr/>
        </p:nvSpPr>
        <p:spPr>
          <a:xfrm>
            <a:off x="8363824" y="372422"/>
            <a:ext cx="2642532" cy="1000274"/>
          </a:xfrm>
          <a:prstGeom prst="rect">
            <a:avLst/>
          </a:prstGeom>
          <a:noFill/>
        </p:spPr>
        <p:txBody>
          <a:bodyPr wrap="square" rtlCol="0">
            <a:spAutoFit/>
          </a:bodyPr>
          <a:lstStyle/>
          <a:p>
            <a:r>
              <a:rPr lang="cs-CZ" sz="5900" b="1" dirty="0">
                <a:solidFill>
                  <a:schemeClr val="bg1"/>
                </a:solidFill>
                <a:latin typeface="+mj-lt"/>
              </a:rPr>
              <a:t>GLOCKE</a:t>
            </a:r>
          </a:p>
        </p:txBody>
      </p:sp>
      <p:sp>
        <p:nvSpPr>
          <p:cNvPr id="5" name="TextovéPole 4">
            <a:extLst>
              <a:ext uri="{FF2B5EF4-FFF2-40B4-BE49-F238E27FC236}">
                <a16:creationId xmlns:a16="http://schemas.microsoft.com/office/drawing/2014/main" id="{45BD0AFE-9EAA-4472-89F0-7386EDAB0C20}"/>
              </a:ext>
            </a:extLst>
          </p:cNvPr>
          <p:cNvSpPr txBox="1"/>
          <p:nvPr/>
        </p:nvSpPr>
        <p:spPr>
          <a:xfrm>
            <a:off x="8003096" y="1372696"/>
            <a:ext cx="3800131" cy="4503797"/>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GLOCKEN SIND SEIT JEHER MIT DEM CHRISTLICHEN GOTTESDIENST VERBUNDEN UND DAMIT EIN BESTANDTEIL UNSERES LEBENS.</a:t>
            </a:r>
          </a:p>
          <a:p>
            <a:pPr marL="285750" indent="-285750">
              <a:spcBef>
                <a:spcPts val="1000"/>
              </a:spcBef>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SIE VERKÜNDEN FREUDIGE UND TRAURIGE EREIGNISSE IM ORT UND LADEN ZUM GEBET EIN. DURCH DAS LÄUTEN DER GLOCKEN WIRD DER ORT LEBENDIG. </a:t>
            </a:r>
          </a:p>
          <a:p>
            <a:pPr marL="285750" indent="-285750">
              <a:spcBef>
                <a:spcPts val="1000"/>
              </a:spcBef>
              <a:buFont typeface="Arial" panose="020B0604020202020204" pitchFamily="34" charset="0"/>
              <a:buChar char="•"/>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DIE GLOCKE IST DAS MÄCHTIGSTE MUSIKINSTRUMENT, DAS ZU JEDEM VON UNS SPRICHT, IN DIE FERNE KLINGT, DURCH DIE LANDSCHAFT SCHALLT. </a:t>
            </a:r>
          </a:p>
          <a:p>
            <a:endParaRPr lang="cs-CZ" dirty="0"/>
          </a:p>
        </p:txBody>
      </p:sp>
    </p:spTree>
    <p:extLst>
      <p:ext uri="{BB962C8B-B14F-4D97-AF65-F5344CB8AC3E}">
        <p14:creationId xmlns:p14="http://schemas.microsoft.com/office/powerpoint/2010/main" val="22675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C17FEC-B339-4FC8-9857-AEEC2838C79F}"/>
              </a:ext>
            </a:extLst>
          </p:cNvPr>
          <p:cNvSpPr>
            <a:spLocks noGrp="1"/>
          </p:cNvSpPr>
          <p:nvPr>
            <p:ph type="title"/>
          </p:nvPr>
        </p:nvSpPr>
        <p:spPr>
          <a:xfrm>
            <a:off x="173881" y="372422"/>
            <a:ext cx="3932237" cy="985706"/>
          </a:xfrm>
        </p:spPr>
        <p:txBody>
          <a:bodyPr>
            <a:normAutofit fontScale="90000"/>
          </a:bodyPr>
          <a:lstStyle/>
          <a:p>
            <a:pPr algn="ctr"/>
            <a:r>
              <a:rPr lang="cs-CZ" sz="6600" b="1" dirty="0">
                <a:solidFill>
                  <a:schemeClr val="bg1">
                    <a:lumMod val="95000"/>
                    <a:lumOff val="5000"/>
                  </a:schemeClr>
                </a:solidFill>
              </a:rPr>
              <a:t>ZVON</a:t>
            </a:r>
          </a:p>
        </p:txBody>
      </p:sp>
      <p:sp>
        <p:nvSpPr>
          <p:cNvPr id="4" name="Zástupný text 3">
            <a:extLst>
              <a:ext uri="{FF2B5EF4-FFF2-40B4-BE49-F238E27FC236}">
                <a16:creationId xmlns:a16="http://schemas.microsoft.com/office/drawing/2014/main" id="{7FE918E5-7097-4943-9EAB-DFABB1E0A710}"/>
              </a:ext>
            </a:extLst>
          </p:cNvPr>
          <p:cNvSpPr>
            <a:spLocks noGrp="1"/>
          </p:cNvSpPr>
          <p:nvPr>
            <p:ph type="body" sz="half" idx="2"/>
          </p:nvPr>
        </p:nvSpPr>
        <p:spPr>
          <a:xfrm>
            <a:off x="173881" y="1568611"/>
            <a:ext cx="3805690" cy="4688156"/>
          </a:xfrm>
        </p:spPr>
        <p:txBody>
          <a:bodyPr>
            <a:normAutofit/>
          </a:bodyPr>
          <a:lstStyle/>
          <a:p>
            <a:pPr marL="285750" indent="-285750">
              <a:buFont typeface="Arial" panose="020B0604020202020204" pitchFamily="34" charset="0"/>
              <a:buChar char="•"/>
            </a:pPr>
            <a:r>
              <a:rPr lang="cs-CZ" sz="1800" dirty="0">
                <a:solidFill>
                  <a:schemeClr val="bg1">
                    <a:lumMod val="95000"/>
                    <a:lumOff val="5000"/>
                  </a:schemeClr>
                </a:solidFill>
              </a:rPr>
              <a:t>ZVON JE NÁSTROJ UMĚLECKÝ I POSVÁTNÝ., PROVÁZÍ ČLOVĚKA CELÝM JEHO ŽIVOTEM. </a:t>
            </a:r>
          </a:p>
          <a:p>
            <a:pPr marL="285750" indent="-285750">
              <a:buFont typeface="Arial" panose="020B0604020202020204" pitchFamily="34" charset="0"/>
              <a:buChar char="•"/>
            </a:pPr>
            <a:r>
              <a:rPr lang="cs-CZ" sz="1800" dirty="0">
                <a:solidFill>
                  <a:schemeClr val="bg1">
                    <a:lumMod val="95000"/>
                    <a:lumOff val="5000"/>
                  </a:schemeClr>
                </a:solidFill>
              </a:rPr>
              <a:t>V ČASECH OHROŽENÍ BÝVAL NEZBYTNÝM SIGNALIZAČNÍM NÁSTROJEM.</a:t>
            </a:r>
          </a:p>
          <a:p>
            <a:pPr marL="285750" indent="-285750">
              <a:buFont typeface="Arial" panose="020B0604020202020204" pitchFamily="34" charset="0"/>
              <a:buChar char="•"/>
            </a:pPr>
            <a:r>
              <a:rPr lang="cs-CZ" sz="1800" dirty="0">
                <a:solidFill>
                  <a:schemeClr val="bg1">
                    <a:lumMod val="95000"/>
                    <a:lumOff val="5000"/>
                  </a:schemeClr>
                </a:solidFill>
              </a:rPr>
              <a:t>V SAMOTÁCH, OSADÁCH I VELKÝCH MĚSTECH URČOVAL RÁNO, POLEDNE I VEČERNÍ KLEKÁNÍ, SVOLÁVAL KE MŠI.</a:t>
            </a:r>
          </a:p>
          <a:p>
            <a:pPr marL="285750" indent="-285750">
              <a:buFont typeface="Arial" panose="020B0604020202020204" pitchFamily="34" charset="0"/>
              <a:buChar char="•"/>
            </a:pPr>
            <a:r>
              <a:rPr lang="cs-CZ" sz="1800" dirty="0">
                <a:solidFill>
                  <a:schemeClr val="bg1">
                    <a:lumMod val="95000"/>
                    <a:lumOff val="5000"/>
                  </a:schemeClr>
                </a:solidFill>
              </a:rPr>
              <a:t>DNES JE CHÁPÁN SPÍŠE JAKO PAMÁTEČNÁ EXKLUSIVITA A NASTĚSTÍ JAKO KULTURNÍ FENOMÉN STÁLE ŽIJE. </a:t>
            </a:r>
          </a:p>
        </p:txBody>
      </p:sp>
      <p:pic>
        <p:nvPicPr>
          <p:cNvPr id="12" name="Zástupný symbol obrázku 11">
            <a:extLst>
              <a:ext uri="{FF2B5EF4-FFF2-40B4-BE49-F238E27FC236}">
                <a16:creationId xmlns:a16="http://schemas.microsoft.com/office/drawing/2014/main" id="{B81E1EDD-8561-4DC2-B25B-A16BE4C9076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894841" y="865108"/>
            <a:ext cx="3800132" cy="5071350"/>
          </a:xfrm>
          <a:effectLst>
            <a:glow rad="139700">
              <a:schemeClr val="accent2">
                <a:satMod val="175000"/>
                <a:alpha val="40000"/>
              </a:schemeClr>
            </a:glow>
          </a:effectLst>
        </p:spPr>
      </p:pic>
      <p:sp>
        <p:nvSpPr>
          <p:cNvPr id="14" name="TextovéPole 13">
            <a:extLst>
              <a:ext uri="{FF2B5EF4-FFF2-40B4-BE49-F238E27FC236}">
                <a16:creationId xmlns:a16="http://schemas.microsoft.com/office/drawing/2014/main" id="{BBAA6EAF-1CA2-4619-91AD-1CD694989FB0}"/>
              </a:ext>
            </a:extLst>
          </p:cNvPr>
          <p:cNvSpPr txBox="1"/>
          <p:nvPr/>
        </p:nvSpPr>
        <p:spPr>
          <a:xfrm>
            <a:off x="3863189" y="6086333"/>
            <a:ext cx="2347275" cy="523220"/>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solidFill>
              </a:rPr>
              <a:t>:</a:t>
            </a:r>
            <a:r>
              <a:rPr lang="cs-CZ" sz="1400" dirty="0"/>
              <a:t> </a:t>
            </a:r>
            <a:r>
              <a:rPr lang="cs-CZ" sz="1400" dirty="0">
                <a:hlinkClick r:id="rId3"/>
              </a:rPr>
              <a:t>www.dltm.cz</a:t>
            </a:r>
            <a:endParaRPr lang="cs-CZ" sz="1400" dirty="0"/>
          </a:p>
          <a:p>
            <a:endParaRPr lang="cs-CZ" sz="1400" dirty="0"/>
          </a:p>
        </p:txBody>
      </p:sp>
      <p:sp>
        <p:nvSpPr>
          <p:cNvPr id="7" name="TextovéPole 6">
            <a:extLst>
              <a:ext uri="{FF2B5EF4-FFF2-40B4-BE49-F238E27FC236}">
                <a16:creationId xmlns:a16="http://schemas.microsoft.com/office/drawing/2014/main" id="{642D663A-AF32-49EB-BD81-6016CE06D221}"/>
              </a:ext>
            </a:extLst>
          </p:cNvPr>
          <p:cNvSpPr txBox="1"/>
          <p:nvPr/>
        </p:nvSpPr>
        <p:spPr>
          <a:xfrm>
            <a:off x="8575646" y="372422"/>
            <a:ext cx="2766270" cy="10002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5900" b="1" i="0" u="none" strike="noStrike" kern="1200" cap="none" spc="0" normalizeH="0" baseline="0" noProof="0" dirty="0">
                <a:ln>
                  <a:noFill/>
                </a:ln>
                <a:solidFill>
                  <a:prstClr val="black"/>
                </a:solidFill>
                <a:effectLst/>
                <a:uLnTx/>
                <a:uFillTx/>
                <a:latin typeface="Calibri Light"/>
                <a:ea typeface="+mn-ea"/>
                <a:cs typeface="+mn-cs"/>
              </a:rPr>
              <a:t>GLOCKE</a:t>
            </a:r>
          </a:p>
        </p:txBody>
      </p:sp>
      <p:sp>
        <p:nvSpPr>
          <p:cNvPr id="5" name="TextovéPole 4">
            <a:extLst>
              <a:ext uri="{FF2B5EF4-FFF2-40B4-BE49-F238E27FC236}">
                <a16:creationId xmlns:a16="http://schemas.microsoft.com/office/drawing/2014/main" id="{055BEC7D-E134-484F-B25A-8B7C8A038EC8}"/>
              </a:ext>
            </a:extLst>
          </p:cNvPr>
          <p:cNvSpPr txBox="1"/>
          <p:nvPr/>
        </p:nvSpPr>
        <p:spPr>
          <a:xfrm>
            <a:off x="7865785" y="1427753"/>
            <a:ext cx="4185991" cy="4829014"/>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DIE GLOCKE IST EIN KÜNSTLERISCHES UND HEILIGES INSTRUMENT, DAS DEN MENSCHEN SEIN GANZES LEBEN LANG BEGLEITET. </a:t>
            </a:r>
          </a:p>
          <a:p>
            <a:pPr marL="285750" indent="-285750">
              <a:lnSpc>
                <a:spcPct val="115000"/>
              </a:lnSpc>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IN ZEITEN DER GEFAHR WAR SIE EIN WICHTIGES WARNINSTRUMENT.</a:t>
            </a:r>
          </a:p>
          <a:p>
            <a:pPr marL="285750" indent="-285750">
              <a:lnSpc>
                <a:spcPct val="115000"/>
              </a:lnSpc>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IN DÖRFERN UND STÄDTEN RIEF SIE ZUM MORGENDLICHEN, MITTÄGLICHEN UND ABENDLICHEN ANGELUSGEBET UND ZUR MESSE.</a:t>
            </a:r>
          </a:p>
          <a:p>
            <a:pPr marL="285750" indent="-285750">
              <a:lnSpc>
                <a:spcPct val="115000"/>
              </a:lnSpc>
              <a:buFont typeface="Arial" panose="020B0604020202020204" pitchFamily="34" charset="0"/>
              <a:buChar char="•"/>
            </a:pPr>
            <a:r>
              <a:rPr lang="cs-CZ" sz="1800" dirty="0">
                <a:solidFill>
                  <a:schemeClr val="bg1"/>
                </a:solidFill>
                <a:effectLst/>
                <a:ea typeface="Calibri" panose="020F0502020204030204" pitchFamily="34" charset="0"/>
                <a:cs typeface="Times New Roman" panose="02020603050405020304" pitchFamily="18" charset="0"/>
              </a:rPr>
              <a:t>HEUTE GILT SIE ALS EIN EXKLUSIVES DENKMAL UND LEBT ALS KULTURELLES PHÄNOMEN GLÜCKLICHERWEISE WEITER. </a:t>
            </a:r>
          </a:p>
          <a:p>
            <a:endParaRPr lang="cs-CZ" dirty="0">
              <a:solidFill>
                <a:schemeClr val="bg1"/>
              </a:solidFill>
            </a:endParaRPr>
          </a:p>
        </p:txBody>
      </p:sp>
    </p:spTree>
    <p:extLst>
      <p:ext uri="{BB962C8B-B14F-4D97-AF65-F5344CB8AC3E}">
        <p14:creationId xmlns:p14="http://schemas.microsoft.com/office/powerpoint/2010/main" val="369577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76" y="457200"/>
            <a:ext cx="5986015" cy="1600200"/>
          </a:xfrm>
        </p:spPr>
        <p:txBody>
          <a:bodyPr>
            <a:noAutofit/>
          </a:bodyPr>
          <a:lstStyle/>
          <a:p>
            <a:r>
              <a:rPr lang="cs-CZ" sz="4800" b="1" dirty="0">
                <a:solidFill>
                  <a:schemeClr val="bg1">
                    <a:lumMod val="95000"/>
                    <a:lumOff val="5000"/>
                  </a:schemeClr>
                </a:solidFill>
              </a:rPr>
              <a:t>KAŽDÝ ZVON MÁ SVŮJ PŘÍBĚH</a:t>
            </a:r>
          </a:p>
        </p:txBody>
      </p:sp>
      <p:pic>
        <p:nvPicPr>
          <p:cNvPr id="6" name="Zástupný symbol pro obrázek 5"/>
          <p:cNvPicPr>
            <a:picLocks noGrp="1" noChangeAspect="1"/>
          </p:cNvPicPr>
          <p:nvPr>
            <p:ph type="pic" idx="1"/>
          </p:nvPr>
        </p:nvPicPr>
        <p:blipFill>
          <a:blip r:embed="rId2">
            <a:extLst>
              <a:ext uri="{28A0092B-C50C-407E-A947-70E740481C1C}">
                <a14:useLocalDpi xmlns:a14="http://schemas.microsoft.com/office/drawing/2010/main" val="0"/>
              </a:ext>
            </a:extLst>
          </a:blip>
          <a:srcRect l="7811" r="7811"/>
          <a:stretch>
            <a:fillRect/>
          </a:stretch>
        </p:blipFill>
        <p:spPr>
          <a:xfrm>
            <a:off x="3714997" y="2120766"/>
            <a:ext cx="4559218" cy="3600000"/>
          </a:xfrm>
          <a:effectLst>
            <a:glow rad="139700">
              <a:schemeClr val="accent2">
                <a:satMod val="175000"/>
                <a:alpha val="40000"/>
              </a:schemeClr>
            </a:glow>
          </a:effectLst>
        </p:spPr>
      </p:pic>
      <p:sp>
        <p:nvSpPr>
          <p:cNvPr id="5" name="Zástupný symbol pro text 4"/>
          <p:cNvSpPr>
            <a:spLocks noGrp="1"/>
          </p:cNvSpPr>
          <p:nvPr>
            <p:ph type="body" sz="half" idx="2"/>
          </p:nvPr>
        </p:nvSpPr>
        <p:spPr>
          <a:xfrm>
            <a:off x="218941" y="2083156"/>
            <a:ext cx="3348507" cy="4459311"/>
          </a:xfrm>
        </p:spPr>
        <p:txBody>
          <a:bodyPr>
            <a:noAutofit/>
          </a:bodyPr>
          <a:lstStyle/>
          <a:p>
            <a:pPr marL="285750" indent="-285750">
              <a:spcBef>
                <a:spcPts val="0"/>
              </a:spcBef>
              <a:buFont typeface="Arial" pitchFamily="34" charset="0"/>
              <a:buChar char="•"/>
            </a:pPr>
            <a:r>
              <a:rPr lang="cs-CZ" sz="1800" dirty="0">
                <a:solidFill>
                  <a:schemeClr val="bg1">
                    <a:lumMod val="95000"/>
                    <a:lumOff val="5000"/>
                  </a:schemeClr>
                </a:solidFill>
              </a:rPr>
              <a:t>KAŽDÝ ZVON MÁ SVŮJ PŘÍBĚH A MY BYCHOM VÁM RÁDI PŘEVYPRÁVĚLI TEN OD NAŠICH SOUSEDŮ, Z NEDALEKÉHO PRYSKU. </a:t>
            </a:r>
          </a:p>
          <a:p>
            <a:pPr marL="285750" indent="-285750">
              <a:spcBef>
                <a:spcPts val="0"/>
              </a:spcBef>
              <a:buFont typeface="Arial" pitchFamily="34" charset="0"/>
              <a:buChar char="•"/>
            </a:pPr>
            <a:r>
              <a:rPr lang="cs-CZ" sz="1800" dirty="0">
                <a:solidFill>
                  <a:schemeClr val="bg1">
                    <a:lumMod val="95000"/>
                    <a:lumOff val="5000"/>
                  </a:schemeClr>
                </a:solidFill>
              </a:rPr>
              <a:t>OBEC PRYSK JE  MALEBNÁ VESNIČKA V LIBERECKÉM KRAJI NA ZÁPADĚ LUŽICKÝCH HOR. </a:t>
            </a:r>
          </a:p>
          <a:p>
            <a:pPr marL="285750" indent="-285750">
              <a:lnSpc>
                <a:spcPct val="100000"/>
              </a:lnSpc>
              <a:spcBef>
                <a:spcPts val="0"/>
              </a:spcBef>
              <a:buFont typeface="Arial" pitchFamily="34" charset="0"/>
              <a:buChar char="•"/>
            </a:pPr>
            <a:r>
              <a:rPr lang="cs-CZ" sz="1800" dirty="0">
                <a:solidFill>
                  <a:schemeClr val="bg1">
                    <a:lumMod val="95000"/>
                    <a:lumOff val="5000"/>
                  </a:schemeClr>
                </a:solidFill>
              </a:rPr>
              <a:t>OBEC LEŽÍ V CHRÁNĚNÉ KRAJINNÉ OBLASTI LUŽICKÉ HORY, V ÚDOLÍ PŘESKAVSKÉHO POTOKA.</a:t>
            </a:r>
          </a:p>
          <a:p>
            <a:pPr marL="285750" indent="-285750">
              <a:spcBef>
                <a:spcPts val="0"/>
              </a:spcBef>
              <a:buFont typeface="Arial" pitchFamily="34" charset="0"/>
              <a:buChar char="•"/>
            </a:pPr>
            <a:r>
              <a:rPr lang="cs-CZ" sz="1800" dirty="0">
                <a:solidFill>
                  <a:schemeClr val="bg1">
                    <a:lumMod val="95000"/>
                    <a:lumOff val="5000"/>
                  </a:schemeClr>
                </a:solidFill>
              </a:rPr>
              <a:t>NEJVĚTŠÍ DOMINANTOU OBCE JE BAROKNÍ JEDNOLODNÍ KOSTEL SV. PETRA A PAVLA V HORNÍM PRYSKU.</a:t>
            </a:r>
          </a:p>
        </p:txBody>
      </p:sp>
      <p:sp>
        <p:nvSpPr>
          <p:cNvPr id="7" name="TextovéPole 6"/>
          <p:cNvSpPr txBox="1"/>
          <p:nvPr/>
        </p:nvSpPr>
        <p:spPr>
          <a:xfrm>
            <a:off x="3657599" y="5848323"/>
            <a:ext cx="2692867" cy="307777"/>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a:t>
            </a:r>
            <a:r>
              <a:rPr lang="cs-CZ" sz="1400" dirty="0">
                <a:solidFill>
                  <a:schemeClr val="bg1">
                    <a:lumMod val="95000"/>
                    <a:lumOff val="5000"/>
                  </a:schemeClr>
                </a:solidFill>
                <a:hlinkClick r:id="rId3"/>
              </a:rPr>
              <a:t>www.wikipedia.org</a:t>
            </a:r>
            <a:r>
              <a:rPr lang="cs-CZ" sz="1400" dirty="0">
                <a:solidFill>
                  <a:schemeClr val="bg1">
                    <a:lumMod val="95000"/>
                    <a:lumOff val="5000"/>
                  </a:schemeClr>
                </a:solidFill>
              </a:rPr>
              <a:t> </a:t>
            </a:r>
          </a:p>
        </p:txBody>
      </p:sp>
      <p:sp>
        <p:nvSpPr>
          <p:cNvPr id="3" name="TextovéPole 2">
            <a:extLst>
              <a:ext uri="{FF2B5EF4-FFF2-40B4-BE49-F238E27FC236}">
                <a16:creationId xmlns:a16="http://schemas.microsoft.com/office/drawing/2014/main" id="{B80812CB-5232-4AD5-B7DA-D145B50460CE}"/>
              </a:ext>
            </a:extLst>
          </p:cNvPr>
          <p:cNvSpPr txBox="1"/>
          <p:nvPr/>
        </p:nvSpPr>
        <p:spPr>
          <a:xfrm>
            <a:off x="6096000" y="590059"/>
            <a:ext cx="5797124" cy="1846659"/>
          </a:xfrm>
          <a:prstGeom prst="rect">
            <a:avLst/>
          </a:prstGeom>
          <a:noFill/>
        </p:spPr>
        <p:txBody>
          <a:bodyPr wrap="square" rtlCol="0">
            <a:spAutoFit/>
          </a:bodyPr>
          <a:lstStyle/>
          <a:p>
            <a:pPr algn="r"/>
            <a:r>
              <a:rPr lang="cs-CZ" sz="4800" b="1" dirty="0">
                <a:solidFill>
                  <a:schemeClr val="bg1"/>
                </a:solidFill>
                <a:effectLst/>
                <a:latin typeface="+mj-lt"/>
                <a:ea typeface="Calibri" panose="020F0502020204030204" pitchFamily="34" charset="0"/>
                <a:cs typeface="Times New Roman" panose="02020603050405020304" pitchFamily="18" charset="0"/>
              </a:rPr>
              <a:t>JEDE GLOCKE HAT IHRE GESCHICHTE</a:t>
            </a:r>
            <a:endParaRPr lang="cs-CZ" sz="4800" dirty="0">
              <a:solidFill>
                <a:schemeClr val="bg1"/>
              </a:solidFill>
              <a:effectLst/>
              <a:latin typeface="+mj-lt"/>
              <a:ea typeface="Calibri" panose="020F0502020204030204" pitchFamily="34" charset="0"/>
              <a:cs typeface="Times New Roman" panose="02020603050405020304" pitchFamily="18" charset="0"/>
            </a:endParaRPr>
          </a:p>
          <a:p>
            <a:pPr algn="r"/>
            <a:endParaRPr lang="cs-CZ" dirty="0"/>
          </a:p>
        </p:txBody>
      </p:sp>
      <p:sp>
        <p:nvSpPr>
          <p:cNvPr id="4" name="TextovéPole 3">
            <a:extLst>
              <a:ext uri="{FF2B5EF4-FFF2-40B4-BE49-F238E27FC236}">
                <a16:creationId xmlns:a16="http://schemas.microsoft.com/office/drawing/2014/main" id="{8D680FB5-0323-4673-8337-278E867FF3A1}"/>
              </a:ext>
            </a:extLst>
          </p:cNvPr>
          <p:cNvSpPr txBox="1"/>
          <p:nvPr/>
        </p:nvSpPr>
        <p:spPr>
          <a:xfrm>
            <a:off x="8421764" y="2120766"/>
            <a:ext cx="3700328" cy="4616648"/>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cs-CZ"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JEDE GLOCKE HAT IHRE EIGENE GESCHICHTE, UND WIR MÖCHTEN IHNEN DIE UNSERER NACHBARN AUS DEM NAHE GELEGENEN PRYSK ERZÄHLEN. </a:t>
            </a:r>
          </a:p>
          <a:p>
            <a:pPr marL="285750" indent="-285750">
              <a:lnSpc>
                <a:spcPct val="115000"/>
              </a:lnSpc>
              <a:buFont typeface="Arial" panose="020B0604020202020204" pitchFamily="34" charset="0"/>
              <a:buChar char="•"/>
            </a:pPr>
            <a:r>
              <a:rPr lang="cs-CZ"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PRYSK IST EIN MALERISCHES DORF IN DER LIBERECER REGION IM WESTEN DES LAUSITZER GEBIRGES. </a:t>
            </a:r>
          </a:p>
          <a:p>
            <a:pPr marL="285750" indent="-285750">
              <a:lnSpc>
                <a:spcPct val="115000"/>
              </a:lnSpc>
              <a:buFont typeface="Arial" panose="020B0604020202020204" pitchFamily="34" charset="0"/>
              <a:buChar char="•"/>
            </a:pPr>
            <a:r>
              <a:rPr lang="cs-CZ"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DAS DORF LIEGT IM LANDSCHAFTSSCHUTZGEBIET LAUSITZER GEBIRGE, IM TAL DES PRYSKÝ-BACHES.</a:t>
            </a:r>
          </a:p>
          <a:p>
            <a:pPr marL="285750" indent="-285750">
              <a:lnSpc>
                <a:spcPct val="115000"/>
              </a:lnSpc>
              <a:buFont typeface="Arial" panose="020B0604020202020204" pitchFamily="34" charset="0"/>
              <a:buChar char="•"/>
            </a:pPr>
            <a:r>
              <a:rPr lang="cs-CZ"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DAS MARKANTESTE BAUWERK IST DIE BAROCKKIRCHE ST. PETER UND PAUL IM OBEREN TEIL DES DORFES.</a:t>
            </a:r>
          </a:p>
          <a:p>
            <a:pPr marL="285750" indent="-285750">
              <a:buFont typeface="Arial" panose="020B0604020202020204" pitchFamily="34" charset="0"/>
              <a:buChar char="•"/>
            </a:pPr>
            <a:endParaRPr lang="cs-CZ" dirty="0">
              <a:solidFill>
                <a:schemeClr val="bg1"/>
              </a:solidFill>
            </a:endParaRPr>
          </a:p>
        </p:txBody>
      </p:sp>
    </p:spTree>
    <p:extLst>
      <p:ext uri="{BB962C8B-B14F-4D97-AF65-F5344CB8AC3E}">
        <p14:creationId xmlns:p14="http://schemas.microsoft.com/office/powerpoint/2010/main" val="167470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FDDA4-5574-4989-B858-71D3184FAB56}"/>
              </a:ext>
            </a:extLst>
          </p:cNvPr>
          <p:cNvSpPr>
            <a:spLocks noGrp="1"/>
          </p:cNvSpPr>
          <p:nvPr>
            <p:ph type="title"/>
          </p:nvPr>
        </p:nvSpPr>
        <p:spPr>
          <a:xfrm>
            <a:off x="161735" y="154546"/>
            <a:ext cx="5106551" cy="1735805"/>
          </a:xfrm>
        </p:spPr>
        <p:txBody>
          <a:bodyPr>
            <a:noAutofit/>
          </a:bodyPr>
          <a:lstStyle/>
          <a:p>
            <a:r>
              <a:rPr lang="cs-CZ" sz="4800" b="1" dirty="0">
                <a:solidFill>
                  <a:schemeClr val="bg1">
                    <a:lumMod val="95000"/>
                    <a:lumOff val="5000"/>
                  </a:schemeClr>
                </a:solidFill>
              </a:rPr>
              <a:t>KOSTEL SV. PETRA A PAVLA V PRYSKU</a:t>
            </a:r>
          </a:p>
        </p:txBody>
      </p:sp>
      <p:pic>
        <p:nvPicPr>
          <p:cNvPr id="6" name="Zástupný symbol obrázku 5">
            <a:extLst>
              <a:ext uri="{FF2B5EF4-FFF2-40B4-BE49-F238E27FC236}">
                <a16:creationId xmlns:a16="http://schemas.microsoft.com/office/drawing/2014/main" id="{8EB043AC-34F3-440E-A575-B9CEC9835E6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665397" y="2277535"/>
            <a:ext cx="4559218" cy="2849511"/>
          </a:xfrm>
          <a:effectLst>
            <a:glow rad="139700">
              <a:schemeClr val="accent2">
                <a:satMod val="175000"/>
                <a:alpha val="40000"/>
              </a:schemeClr>
            </a:glow>
          </a:effectLst>
        </p:spPr>
      </p:pic>
      <p:sp>
        <p:nvSpPr>
          <p:cNvPr id="4" name="Zástupný text 3">
            <a:extLst>
              <a:ext uri="{FF2B5EF4-FFF2-40B4-BE49-F238E27FC236}">
                <a16:creationId xmlns:a16="http://schemas.microsoft.com/office/drawing/2014/main" id="{D8295D55-B553-43DB-B1EC-7D5F90B2F031}"/>
              </a:ext>
            </a:extLst>
          </p:cNvPr>
          <p:cNvSpPr>
            <a:spLocks noGrp="1"/>
          </p:cNvSpPr>
          <p:nvPr>
            <p:ph type="body" sz="half" idx="2"/>
          </p:nvPr>
        </p:nvSpPr>
        <p:spPr>
          <a:xfrm>
            <a:off x="0" y="1983346"/>
            <a:ext cx="3709115" cy="5037039"/>
          </a:xfrm>
        </p:spPr>
        <p:txBody>
          <a:bodyPr>
            <a:normAutofit/>
          </a:bodyPr>
          <a:lstStyle/>
          <a:p>
            <a:pPr marL="285750" indent="-285750">
              <a:lnSpc>
                <a:spcPct val="100000"/>
              </a:lnSpc>
              <a:spcBef>
                <a:spcPts val="0"/>
              </a:spcBef>
              <a:buFont typeface="Arial" panose="020B0604020202020204" pitchFamily="34" charset="0"/>
              <a:buChar char="•"/>
            </a:pPr>
            <a:r>
              <a:rPr lang="cs-CZ" sz="1800" dirty="0">
                <a:solidFill>
                  <a:schemeClr val="bg1">
                    <a:lumMod val="95000"/>
                    <a:lumOff val="5000"/>
                  </a:schemeClr>
                </a:solidFill>
              </a:rPr>
              <a:t>BAROKNÍ KOSTEL SV. PETRA A PAVLA BYL DÍKY MNOHA DÁRCŮM OBNOVEN MEZI LÉTY 2007-2014.</a:t>
            </a:r>
          </a:p>
          <a:p>
            <a:pPr marL="285750" indent="-285750">
              <a:lnSpc>
                <a:spcPct val="100000"/>
              </a:lnSpc>
              <a:spcBef>
                <a:spcPts val="0"/>
              </a:spcBef>
              <a:buFont typeface="Arial" panose="020B0604020202020204" pitchFamily="34" charset="0"/>
              <a:buChar char="•"/>
            </a:pPr>
            <a:r>
              <a:rPr lang="cs-CZ" sz="1800" dirty="0">
                <a:solidFill>
                  <a:schemeClr val="bg1">
                    <a:lumMod val="95000"/>
                    <a:lumOff val="5000"/>
                  </a:schemeClr>
                </a:solidFill>
              </a:rPr>
              <a:t>21. ČERVENCE ROKU 2014 BYL STAVNOSTNĚ VYSVĚCEN LITOMĚŘICKÝM ARCIBISKUPEM MONS. JANEM BAXANTEM. </a:t>
            </a:r>
          </a:p>
          <a:p>
            <a:pPr marL="285750" indent="-285750">
              <a:lnSpc>
                <a:spcPct val="100000"/>
              </a:lnSpc>
              <a:spcBef>
                <a:spcPts val="0"/>
              </a:spcBef>
              <a:buFont typeface="Arial" panose="020B0604020202020204" pitchFamily="34" charset="0"/>
              <a:buChar char="•"/>
            </a:pPr>
            <a:r>
              <a:rPr lang="cs-CZ" sz="1800" dirty="0">
                <a:solidFill>
                  <a:schemeClr val="bg1">
                    <a:lumMod val="95000"/>
                    <a:lumOff val="5000"/>
                  </a:schemeClr>
                </a:solidFill>
              </a:rPr>
              <a:t>V ROCE 2021 OSLAVIL KOSTEL 300 LET OD DOKONČENÍ SVÉ STAVBY.  </a:t>
            </a:r>
          </a:p>
          <a:p>
            <a:pPr marL="285750" indent="-285750">
              <a:lnSpc>
                <a:spcPct val="100000"/>
              </a:lnSpc>
              <a:spcBef>
                <a:spcPts val="0"/>
              </a:spcBef>
              <a:buFont typeface="Arial" panose="020B0604020202020204" pitchFamily="34" charset="0"/>
              <a:buChar char="•"/>
            </a:pPr>
            <a:r>
              <a:rPr lang="cs-CZ" sz="1800" dirty="0">
                <a:solidFill>
                  <a:schemeClr val="bg1">
                    <a:lumMod val="95000"/>
                    <a:lumOff val="5000"/>
                  </a:schemeClr>
                </a:solidFill>
              </a:rPr>
              <a:t>VE VĚŽI SAMOSTATNĚ STOJÍCÍ ZVONICE, KTERÁ POCHÁZÍ Z ROKU 1680, SE NACHÁZÍ DŘEVĚNÁ STOLICE S NĚKOLIKA POZICEMI NA ZVONY, KTERÉ BYLY ZREKVÍROVÁNY ZA 1. SVĚTOVÉ VÁLKY. </a:t>
            </a:r>
          </a:p>
        </p:txBody>
      </p:sp>
      <p:sp>
        <p:nvSpPr>
          <p:cNvPr id="7" name="TextovéPole 6">
            <a:extLst>
              <a:ext uri="{FF2B5EF4-FFF2-40B4-BE49-F238E27FC236}">
                <a16:creationId xmlns:a16="http://schemas.microsoft.com/office/drawing/2014/main" id="{257AB4B2-48A7-4B97-9F1B-04BE92FAABDD}"/>
              </a:ext>
            </a:extLst>
          </p:cNvPr>
          <p:cNvSpPr txBox="1"/>
          <p:nvPr/>
        </p:nvSpPr>
        <p:spPr>
          <a:xfrm>
            <a:off x="3652519" y="5257203"/>
            <a:ext cx="3137481" cy="307777"/>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a:t>
            </a:r>
            <a:r>
              <a:rPr lang="cs-CZ" sz="1400" dirty="0">
                <a:solidFill>
                  <a:schemeClr val="bg1">
                    <a:lumMod val="95000"/>
                    <a:lumOff val="5000"/>
                  </a:schemeClr>
                </a:solidFill>
                <a:hlinkClick r:id="rId3"/>
              </a:rPr>
              <a:t>www.prysk.cz</a:t>
            </a:r>
            <a:r>
              <a:rPr lang="cs-CZ" sz="1400" dirty="0">
                <a:solidFill>
                  <a:schemeClr val="bg1">
                    <a:lumMod val="95000"/>
                    <a:lumOff val="5000"/>
                  </a:schemeClr>
                </a:solidFill>
              </a:rPr>
              <a:t> </a:t>
            </a:r>
          </a:p>
        </p:txBody>
      </p:sp>
      <p:sp>
        <p:nvSpPr>
          <p:cNvPr id="5" name="TextovéPole 4">
            <a:extLst>
              <a:ext uri="{FF2B5EF4-FFF2-40B4-BE49-F238E27FC236}">
                <a16:creationId xmlns:a16="http://schemas.microsoft.com/office/drawing/2014/main" id="{FE66D0B4-85DF-428B-BCB8-41FCBE516A3B}"/>
              </a:ext>
            </a:extLst>
          </p:cNvPr>
          <p:cNvSpPr txBox="1"/>
          <p:nvPr/>
        </p:nvSpPr>
        <p:spPr>
          <a:xfrm>
            <a:off x="5945006" y="436228"/>
            <a:ext cx="5721292" cy="2308324"/>
          </a:xfrm>
          <a:prstGeom prst="rect">
            <a:avLst/>
          </a:prstGeom>
          <a:noFill/>
        </p:spPr>
        <p:txBody>
          <a:bodyPr wrap="square" rtlCol="0">
            <a:spAutoFit/>
          </a:bodyPr>
          <a:lstStyle/>
          <a:p>
            <a:pPr algn="r"/>
            <a:r>
              <a:rPr lang="cs-CZ" sz="4800" b="1" dirty="0">
                <a:solidFill>
                  <a:schemeClr val="bg1"/>
                </a:solidFill>
                <a:effectLst/>
                <a:latin typeface="+mj-lt"/>
                <a:ea typeface="Calibri" panose="020F0502020204030204" pitchFamily="34" charset="0"/>
                <a:cs typeface="Times New Roman" panose="02020603050405020304" pitchFamily="18" charset="0"/>
              </a:rPr>
              <a:t>ST.-PETER-UND-PAUL-KIRCHE IN PRYSK</a:t>
            </a:r>
          </a:p>
          <a:p>
            <a:pPr algn="r"/>
            <a:endParaRPr lang="cs-CZ" sz="4800" b="1" dirty="0">
              <a:solidFill>
                <a:schemeClr val="bg1"/>
              </a:solidFill>
              <a:latin typeface="+mj-lt"/>
            </a:endParaRPr>
          </a:p>
        </p:txBody>
      </p:sp>
      <p:sp>
        <p:nvSpPr>
          <p:cNvPr id="8" name="TextovéPole 7">
            <a:extLst>
              <a:ext uri="{FF2B5EF4-FFF2-40B4-BE49-F238E27FC236}">
                <a16:creationId xmlns:a16="http://schemas.microsoft.com/office/drawing/2014/main" id="{3E817F3A-9D49-4A65-8D6D-3238D0DDD25F}"/>
              </a:ext>
            </a:extLst>
          </p:cNvPr>
          <p:cNvSpPr txBox="1"/>
          <p:nvPr/>
        </p:nvSpPr>
        <p:spPr>
          <a:xfrm>
            <a:off x="8347046" y="2063692"/>
            <a:ext cx="3542966" cy="4606133"/>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cs-CZ" sz="1600" dirty="0">
                <a:solidFill>
                  <a:schemeClr val="bg1"/>
                </a:solidFill>
                <a:effectLst/>
                <a:ea typeface="Calibri" panose="020F0502020204030204" pitchFamily="34" charset="0"/>
                <a:cs typeface="Times New Roman" panose="02020603050405020304" pitchFamily="18" charset="0"/>
              </a:rPr>
              <a:t>DIE BAROCKKIRCHE ST. PETER UND PAUL WURDE 2007-2014 DANK VIELER SPENDER RESTAURIERT.</a:t>
            </a:r>
          </a:p>
          <a:p>
            <a:pPr marL="285750" indent="-285750">
              <a:lnSpc>
                <a:spcPct val="115000"/>
              </a:lnSpc>
              <a:buFont typeface="Arial" panose="020B0604020202020204" pitchFamily="34" charset="0"/>
              <a:buChar char="•"/>
            </a:pPr>
            <a:r>
              <a:rPr lang="cs-CZ" sz="1600" dirty="0">
                <a:solidFill>
                  <a:schemeClr val="bg1"/>
                </a:solidFill>
                <a:effectLst/>
                <a:ea typeface="Calibri" panose="020F0502020204030204" pitchFamily="34" charset="0"/>
                <a:cs typeface="Times New Roman" panose="02020603050405020304" pitchFamily="18" charset="0"/>
              </a:rPr>
              <a:t>AM 21. JULI 2014 WURDE SIE DURCH DEN BISCHOF VON LITOMĚŘICE, MONS. JAN BAXANT, EINGEWEIHT. </a:t>
            </a:r>
          </a:p>
          <a:p>
            <a:pPr marL="285750" indent="-285750">
              <a:lnSpc>
                <a:spcPct val="115000"/>
              </a:lnSpc>
              <a:buFont typeface="Arial" panose="020B0604020202020204" pitchFamily="34" charset="0"/>
              <a:buChar char="•"/>
            </a:pPr>
            <a:r>
              <a:rPr lang="cs-CZ" sz="1600" dirty="0">
                <a:solidFill>
                  <a:schemeClr val="bg1"/>
                </a:solidFill>
                <a:effectLst/>
                <a:ea typeface="Calibri" panose="020F0502020204030204" pitchFamily="34" charset="0"/>
                <a:cs typeface="Times New Roman" panose="02020603050405020304" pitchFamily="18" charset="0"/>
              </a:rPr>
              <a:t>IM JAHR 2021 FEIERTE DIE KIRCHE IHR 300-JÄHRIGES JUBILÄUM DER FERTIGSTELLUNG DES BAUWERKS.  </a:t>
            </a:r>
          </a:p>
          <a:p>
            <a:pPr marL="285750" indent="-285750">
              <a:lnSpc>
                <a:spcPct val="115000"/>
              </a:lnSpc>
              <a:buFont typeface="Arial" panose="020B0604020202020204" pitchFamily="34" charset="0"/>
              <a:buChar char="•"/>
            </a:pPr>
            <a:r>
              <a:rPr lang="cs-CZ" sz="1600" dirty="0">
                <a:solidFill>
                  <a:schemeClr val="bg1"/>
                </a:solidFill>
                <a:effectLst/>
                <a:ea typeface="Calibri" panose="020F0502020204030204" pitchFamily="34" charset="0"/>
                <a:cs typeface="Times New Roman" panose="02020603050405020304" pitchFamily="18" charset="0"/>
              </a:rPr>
              <a:t>IM FREISTEHENDEN GLOCKENTURM AUS DEM JAHR 1680 BEFINDET SICH EIN HÖLZERNER STUHL MIT MEHREREN POSITIONEN FÜR GLOCKEN, DIE WÄHREND DES ERSTEN WELTKRIEGS BESCHLAGNAHMT WURDEN.</a:t>
            </a:r>
          </a:p>
        </p:txBody>
      </p:sp>
    </p:spTree>
    <p:extLst>
      <p:ext uri="{BB962C8B-B14F-4D97-AF65-F5344CB8AC3E}">
        <p14:creationId xmlns:p14="http://schemas.microsoft.com/office/powerpoint/2010/main" val="275669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FDDA4-5574-4989-B858-71D3184FAB56}"/>
              </a:ext>
            </a:extLst>
          </p:cNvPr>
          <p:cNvSpPr>
            <a:spLocks noGrp="1"/>
          </p:cNvSpPr>
          <p:nvPr>
            <p:ph type="title"/>
          </p:nvPr>
        </p:nvSpPr>
        <p:spPr>
          <a:xfrm>
            <a:off x="251887" y="193183"/>
            <a:ext cx="6226186" cy="1516864"/>
          </a:xfrm>
        </p:spPr>
        <p:txBody>
          <a:bodyPr>
            <a:noAutofit/>
          </a:bodyPr>
          <a:lstStyle/>
          <a:p>
            <a:r>
              <a:rPr lang="cs-CZ" sz="4800" b="1" dirty="0">
                <a:solidFill>
                  <a:schemeClr val="bg1">
                    <a:lumMod val="95000"/>
                    <a:lumOff val="5000"/>
                  </a:schemeClr>
                </a:solidFill>
              </a:rPr>
              <a:t>KOSTEL SV. PETRA A PAVLA V PRYSKU</a:t>
            </a:r>
          </a:p>
        </p:txBody>
      </p:sp>
      <p:pic>
        <p:nvPicPr>
          <p:cNvPr id="6" name="Zástupný symbol obrázku 5">
            <a:extLst>
              <a:ext uri="{FF2B5EF4-FFF2-40B4-BE49-F238E27FC236}">
                <a16:creationId xmlns:a16="http://schemas.microsoft.com/office/drawing/2014/main" id="{8EB043AC-34F3-440E-A575-B9CEC9835E6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848" r="12848"/>
          <a:stretch>
            <a:fillRect/>
          </a:stretch>
        </p:blipFill>
        <p:spPr>
          <a:xfrm>
            <a:off x="3619894" y="1940927"/>
            <a:ext cx="4559218" cy="3600000"/>
          </a:xfrm>
          <a:effectLst>
            <a:glow rad="139700">
              <a:schemeClr val="accent2">
                <a:satMod val="175000"/>
                <a:alpha val="40000"/>
              </a:schemeClr>
            </a:glow>
          </a:effectLst>
        </p:spPr>
      </p:pic>
      <p:sp>
        <p:nvSpPr>
          <p:cNvPr id="4" name="Zástupný text 3">
            <a:extLst>
              <a:ext uri="{FF2B5EF4-FFF2-40B4-BE49-F238E27FC236}">
                <a16:creationId xmlns:a16="http://schemas.microsoft.com/office/drawing/2014/main" id="{D8295D55-B553-43DB-B1EC-7D5F90B2F031}"/>
              </a:ext>
            </a:extLst>
          </p:cNvPr>
          <p:cNvSpPr>
            <a:spLocks noGrp="1"/>
          </p:cNvSpPr>
          <p:nvPr>
            <p:ph type="body" sz="half" idx="2"/>
          </p:nvPr>
        </p:nvSpPr>
        <p:spPr>
          <a:xfrm>
            <a:off x="159479" y="1815921"/>
            <a:ext cx="3137481" cy="5410526"/>
          </a:xfrm>
        </p:spPr>
        <p:txBody>
          <a:bodyPr>
            <a:normAutofit/>
          </a:bodyPr>
          <a:lstStyle/>
          <a:p>
            <a:pPr marL="285750" indent="-285750">
              <a:buFont typeface="Arial" panose="020B0604020202020204" pitchFamily="34" charset="0"/>
              <a:buChar char="•"/>
            </a:pPr>
            <a:r>
              <a:rPr lang="cs-CZ" sz="1800" dirty="0">
                <a:solidFill>
                  <a:schemeClr val="bg1">
                    <a:lumMod val="95000"/>
                    <a:lumOff val="5000"/>
                  </a:schemeClr>
                </a:solidFill>
              </a:rPr>
              <a:t>OBEC POŘÍDILA NOVÉ ZVONY ZA PRVNÍ REPUBLIKY, BOHUŽEL VŠAK BYLY  V ROCE 1942 ZABAVENY A SNESENY  Z VĚŽE A ODVEZENY NA VÁLEČNÉ ÚČELY.</a:t>
            </a:r>
          </a:p>
          <a:p>
            <a:pPr marL="285750" indent="-285750">
              <a:buFont typeface="Arial" panose="020B0604020202020204" pitchFamily="34" charset="0"/>
              <a:buChar char="•"/>
            </a:pPr>
            <a:r>
              <a:rPr lang="cs-CZ" sz="1800" dirty="0">
                <a:solidFill>
                  <a:schemeClr val="bg1">
                    <a:lumMod val="95000"/>
                    <a:lumOff val="5000"/>
                  </a:schemeClr>
                </a:solidFill>
              </a:rPr>
              <a:t>OBĚ SVĚTOVÉ VÁLKY PŘEŽIL VE VĚŽI POUZE ZVON Z ROKU 1669, KTERÝ BYL V 70. LETECH 20. ST. PŘEVEZEN DO VĚŽE V SOUSEDNÍM KAMENICKÉM ŠENOVĚ.</a:t>
            </a:r>
          </a:p>
          <a:p>
            <a:pPr marL="285750" indent="-285750">
              <a:buFont typeface="Arial" panose="020B0604020202020204" pitchFamily="34" charset="0"/>
              <a:buChar char="•"/>
            </a:pPr>
            <a:r>
              <a:rPr lang="cs-CZ" sz="1800" dirty="0">
                <a:solidFill>
                  <a:schemeClr val="bg1">
                    <a:lumMod val="95000"/>
                    <a:lumOff val="5000"/>
                  </a:schemeClr>
                </a:solidFill>
              </a:rPr>
              <a:t>TENTO ZVON MÁ HMOTNOST CCA 300KG A BYL DLE ZÁZNAMŮ ODLIT MISTREM BORICIEM. </a:t>
            </a:r>
          </a:p>
          <a:p>
            <a:endParaRPr lang="cs-CZ" sz="1800" dirty="0">
              <a:solidFill>
                <a:schemeClr val="bg1">
                  <a:lumMod val="95000"/>
                  <a:lumOff val="5000"/>
                </a:schemeClr>
              </a:solidFill>
            </a:endParaRPr>
          </a:p>
        </p:txBody>
      </p:sp>
      <p:sp>
        <p:nvSpPr>
          <p:cNvPr id="7" name="TextovéPole 6">
            <a:extLst>
              <a:ext uri="{FF2B5EF4-FFF2-40B4-BE49-F238E27FC236}">
                <a16:creationId xmlns:a16="http://schemas.microsoft.com/office/drawing/2014/main" id="{257AB4B2-48A7-4B97-9F1B-04BE92FAABDD}"/>
              </a:ext>
            </a:extLst>
          </p:cNvPr>
          <p:cNvSpPr txBox="1"/>
          <p:nvPr/>
        </p:nvSpPr>
        <p:spPr>
          <a:xfrm>
            <a:off x="3536608" y="5613283"/>
            <a:ext cx="3137481" cy="307777"/>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a:t>
            </a:r>
            <a:r>
              <a:rPr lang="cs-CZ" sz="1400" dirty="0">
                <a:solidFill>
                  <a:schemeClr val="bg1">
                    <a:lumMod val="95000"/>
                    <a:lumOff val="5000"/>
                  </a:schemeClr>
                </a:solidFill>
                <a:hlinkClick r:id="rId3"/>
              </a:rPr>
              <a:t>www.samosebou.cz</a:t>
            </a:r>
            <a:r>
              <a:rPr lang="cs-CZ" sz="1400" dirty="0">
                <a:solidFill>
                  <a:schemeClr val="bg1">
                    <a:lumMod val="95000"/>
                    <a:lumOff val="5000"/>
                  </a:schemeClr>
                </a:solidFill>
              </a:rPr>
              <a:t> </a:t>
            </a:r>
          </a:p>
        </p:txBody>
      </p:sp>
      <p:sp>
        <p:nvSpPr>
          <p:cNvPr id="8" name="TextovéPole 7">
            <a:extLst>
              <a:ext uri="{FF2B5EF4-FFF2-40B4-BE49-F238E27FC236}">
                <a16:creationId xmlns:a16="http://schemas.microsoft.com/office/drawing/2014/main" id="{D97E8F79-0D77-4158-B81F-EB27F3C2B67B}"/>
              </a:ext>
            </a:extLst>
          </p:cNvPr>
          <p:cNvSpPr txBox="1"/>
          <p:nvPr/>
        </p:nvSpPr>
        <p:spPr>
          <a:xfrm>
            <a:off x="5448454" y="326495"/>
            <a:ext cx="6107184" cy="230832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48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ST.-PETER-UND-PAUL-KIRCHE IN PRYSK</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cs-CZ" sz="48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 name="TextovéPole 4">
            <a:extLst>
              <a:ext uri="{FF2B5EF4-FFF2-40B4-BE49-F238E27FC236}">
                <a16:creationId xmlns:a16="http://schemas.microsoft.com/office/drawing/2014/main" id="{CF76D7BA-D9BD-4CB0-A045-9914976CEBF3}"/>
              </a:ext>
            </a:extLst>
          </p:cNvPr>
          <p:cNvSpPr txBox="1"/>
          <p:nvPr/>
        </p:nvSpPr>
        <p:spPr>
          <a:xfrm>
            <a:off x="8388991" y="1815921"/>
            <a:ext cx="3481665" cy="4869025"/>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cs-CZ" sz="1600" dirty="0">
                <a:solidFill>
                  <a:schemeClr val="bg1"/>
                </a:solidFill>
                <a:effectLst/>
                <a:ea typeface="Calibri" panose="020F0502020204030204" pitchFamily="34" charset="0"/>
                <a:cs typeface="Times New Roman" panose="02020603050405020304" pitchFamily="18" charset="0"/>
              </a:rPr>
              <a:t>IN DER ERSTEN REPUBLIK ERWARB DAS DORF NEUE GLOCKEN, DOCH LEIDER WURDEN SIE 1942 BESCHLAGNAHMT UND ZU KRIEGSZWECKEN VOM TURM ABGENOMMEN.</a:t>
            </a:r>
          </a:p>
          <a:p>
            <a:pPr marL="285750" indent="-285750">
              <a:lnSpc>
                <a:spcPct val="115000"/>
              </a:lnSpc>
              <a:buFont typeface="Arial" panose="020B0604020202020204" pitchFamily="34" charset="0"/>
              <a:buChar char="•"/>
            </a:pPr>
            <a:r>
              <a:rPr lang="cs-CZ" sz="1600" dirty="0">
                <a:solidFill>
                  <a:schemeClr val="bg1"/>
                </a:solidFill>
                <a:effectLst/>
                <a:ea typeface="Calibri" panose="020F0502020204030204" pitchFamily="34" charset="0"/>
                <a:cs typeface="Times New Roman" panose="02020603050405020304" pitchFamily="18" charset="0"/>
              </a:rPr>
              <a:t>NUR EINE GLOCKE AUS DEM JAHR 1669 ÜBERLEBTE BEIDE WELTKRIEGE UND WURDE IN DEN 1970ER IN DEN TURM IM BENACHBARTEN KAMENICKÝ ŠENOV GEBRACHT.</a:t>
            </a:r>
          </a:p>
          <a:p>
            <a:pPr marL="285750" indent="-285750">
              <a:lnSpc>
                <a:spcPct val="115000"/>
              </a:lnSpc>
              <a:buFont typeface="Arial" panose="020B0604020202020204" pitchFamily="34" charset="0"/>
              <a:buChar char="•"/>
            </a:pPr>
            <a:r>
              <a:rPr lang="cs-CZ" sz="1600" dirty="0">
                <a:solidFill>
                  <a:schemeClr val="bg1"/>
                </a:solidFill>
                <a:effectLst/>
                <a:ea typeface="Calibri" panose="020F0502020204030204" pitchFamily="34" charset="0"/>
                <a:cs typeface="Times New Roman" panose="02020603050405020304" pitchFamily="18" charset="0"/>
              </a:rPr>
              <a:t>DIESE GLOCKE WIEGT ETWA 300 KG UND WURDE DEN AUFZEICHNUNGEN ZUFOLGE VOM MEISTER BORICIUS GEGOSSEN.</a:t>
            </a:r>
          </a:p>
          <a:p>
            <a:pPr marL="285750" indent="-285750">
              <a:buFont typeface="Arial" panose="020B0604020202020204" pitchFamily="34" charset="0"/>
              <a:buChar char="•"/>
            </a:pPr>
            <a:endParaRPr lang="cs-CZ" sz="1600" dirty="0">
              <a:solidFill>
                <a:schemeClr val="bg1"/>
              </a:solidFill>
            </a:endParaRPr>
          </a:p>
        </p:txBody>
      </p:sp>
    </p:spTree>
    <p:extLst>
      <p:ext uri="{BB962C8B-B14F-4D97-AF65-F5344CB8AC3E}">
        <p14:creationId xmlns:p14="http://schemas.microsoft.com/office/powerpoint/2010/main" val="18309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83A07-66EF-4D3D-8EAB-ECC283F13D98}"/>
              </a:ext>
            </a:extLst>
          </p:cNvPr>
          <p:cNvSpPr>
            <a:spLocks noGrp="1"/>
          </p:cNvSpPr>
          <p:nvPr>
            <p:ph type="title"/>
          </p:nvPr>
        </p:nvSpPr>
        <p:spPr>
          <a:xfrm>
            <a:off x="325688" y="1047328"/>
            <a:ext cx="5956773" cy="992044"/>
          </a:xfrm>
        </p:spPr>
        <p:txBody>
          <a:bodyPr>
            <a:noAutofit/>
          </a:bodyPr>
          <a:lstStyle/>
          <a:p>
            <a:r>
              <a:rPr lang="cs-CZ" sz="4800" b="1" dirty="0">
                <a:solidFill>
                  <a:schemeClr val="bg1">
                    <a:lumMod val="95000"/>
                    <a:lumOff val="5000"/>
                  </a:schemeClr>
                </a:solidFill>
              </a:rPr>
              <a:t>NOVÉ ZVONY PRO PRYSK</a:t>
            </a:r>
          </a:p>
        </p:txBody>
      </p:sp>
      <p:pic>
        <p:nvPicPr>
          <p:cNvPr id="6" name="Zástupný obsah 5">
            <a:extLst>
              <a:ext uri="{FF2B5EF4-FFF2-40B4-BE49-F238E27FC236}">
                <a16:creationId xmlns:a16="http://schemas.microsoft.com/office/drawing/2014/main" id="{01745E3F-AF5B-4883-A9F4-D65490F1A8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9629" y="1627464"/>
            <a:ext cx="3466149" cy="4622977"/>
          </a:xfrm>
          <a:effectLst>
            <a:glow rad="139700">
              <a:schemeClr val="accent2">
                <a:satMod val="175000"/>
                <a:alpha val="40000"/>
              </a:schemeClr>
            </a:glow>
          </a:effectLst>
        </p:spPr>
      </p:pic>
      <p:sp>
        <p:nvSpPr>
          <p:cNvPr id="4" name="Zástupný text 3">
            <a:extLst>
              <a:ext uri="{FF2B5EF4-FFF2-40B4-BE49-F238E27FC236}">
                <a16:creationId xmlns:a16="http://schemas.microsoft.com/office/drawing/2014/main" id="{F870FF66-60A3-40D3-8E3A-A46AC03E4716}"/>
              </a:ext>
            </a:extLst>
          </p:cNvPr>
          <p:cNvSpPr>
            <a:spLocks noGrp="1"/>
          </p:cNvSpPr>
          <p:nvPr>
            <p:ph type="body" sz="half" idx="2"/>
          </p:nvPr>
        </p:nvSpPr>
        <p:spPr>
          <a:xfrm>
            <a:off x="260060" y="2208083"/>
            <a:ext cx="3716322" cy="4178610"/>
          </a:xfrm>
        </p:spPr>
        <p:txBody>
          <a:bodyPr>
            <a:normAutofit/>
          </a:bodyPr>
          <a:lstStyle/>
          <a:p>
            <a:pPr marL="285750" indent="-285750">
              <a:buFont typeface="Arial" panose="020B0604020202020204" pitchFamily="34" charset="0"/>
              <a:buChar char="•"/>
            </a:pPr>
            <a:r>
              <a:rPr lang="cs-CZ" sz="1800" dirty="0">
                <a:solidFill>
                  <a:schemeClr val="bg1">
                    <a:lumMod val="95000"/>
                    <a:lumOff val="5000"/>
                  </a:schemeClr>
                </a:solidFill>
              </a:rPr>
              <a:t>V ROCE 2020 PŘIŠLA  LITOMĚŘICKÉ DIECÉZI NABÍDKA 4 ZVONŮ ZE ZRUŠENÉHO KOSTELA Z MĚSTA SCHWABACH.</a:t>
            </a:r>
          </a:p>
          <a:p>
            <a:endParaRPr lang="cs-CZ" sz="800" dirty="0">
              <a:solidFill>
                <a:schemeClr val="bg1">
                  <a:lumMod val="95000"/>
                  <a:lumOff val="5000"/>
                </a:schemeClr>
              </a:solidFill>
            </a:endParaRPr>
          </a:p>
          <a:p>
            <a:pPr marL="285750" indent="-285750">
              <a:buFont typeface="Arial" panose="020B0604020202020204" pitchFamily="34" charset="0"/>
              <a:buChar char="•"/>
            </a:pPr>
            <a:r>
              <a:rPr lang="cs-CZ" sz="1800" dirty="0">
                <a:solidFill>
                  <a:schemeClr val="bg1">
                    <a:lumMod val="95000"/>
                    <a:lumOff val="5000"/>
                  </a:schemeClr>
                </a:solidFill>
              </a:rPr>
              <a:t>VE MĚSTĚ SCHWABACH JE NĚKOLIK KATOLICKÝCH I EVANGELICKÝCH KOSTELŮ, PROTO BYLO ROZHODNUTO, ŽE KOSTEL POSTAVENÝ V ROCE 1958  V MÍSTNÍ ČÁSTI VOGELHERD PRO PŘISTĚHOVALÉ SUDETSKÉ NĚMCE PO 2. SVĚTOVÉ VÁLCE, JIŽ NEBUDE SLOUŽIT SVÉMU ÚČELU. </a:t>
            </a:r>
          </a:p>
        </p:txBody>
      </p:sp>
      <p:sp>
        <p:nvSpPr>
          <p:cNvPr id="7" name="TextovéPole 6">
            <a:extLst>
              <a:ext uri="{FF2B5EF4-FFF2-40B4-BE49-F238E27FC236}">
                <a16:creationId xmlns:a16="http://schemas.microsoft.com/office/drawing/2014/main" id="{6F7A2C14-A08B-4FCC-BB46-3C7735F6EE54}"/>
              </a:ext>
            </a:extLst>
          </p:cNvPr>
          <p:cNvSpPr txBox="1"/>
          <p:nvPr/>
        </p:nvSpPr>
        <p:spPr>
          <a:xfrm>
            <a:off x="4145602" y="6334780"/>
            <a:ext cx="5728239" cy="523220"/>
          </a:xfrm>
          <a:prstGeom prst="rect">
            <a:avLst/>
          </a:prstGeom>
          <a:noFill/>
        </p:spPr>
        <p:txBody>
          <a:bodyPr wrap="square" rtlCol="0">
            <a:spAutoFit/>
          </a:bodyPr>
          <a:lstStyle/>
          <a:p>
            <a:r>
              <a:rPr lang="cs-CZ" sz="1400" dirty="0">
                <a:solidFill>
                  <a:schemeClr val="bg1">
                    <a:lumMod val="95000"/>
                    <a:lumOff val="5000"/>
                  </a:schemeClr>
                </a:solidFill>
              </a:rPr>
              <a:t>Zdroj/</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Quelle</a:t>
            </a:r>
            <a:r>
              <a:rPr lang="cs-CZ" sz="1400" dirty="0">
                <a:solidFill>
                  <a:schemeClr val="bg1">
                    <a:lumMod val="95000"/>
                    <a:lumOff val="5000"/>
                  </a:schemeClr>
                </a:solidFill>
              </a:rPr>
              <a:t>: </a:t>
            </a:r>
            <a:r>
              <a:rPr lang="cs-CZ" sz="1400" dirty="0">
                <a:solidFill>
                  <a:schemeClr val="bg1">
                    <a:lumMod val="95000"/>
                    <a:lumOff val="5000"/>
                  </a:schemeClr>
                </a:solidFill>
                <a:hlinkClick r:id="rId3"/>
              </a:rPr>
              <a:t>www.wikipedia.org</a:t>
            </a:r>
            <a:endParaRPr lang="cs-CZ" sz="1400" dirty="0">
              <a:solidFill>
                <a:schemeClr val="bg1">
                  <a:lumMod val="95000"/>
                  <a:lumOff val="5000"/>
                </a:schemeClr>
              </a:solidFill>
            </a:endParaRPr>
          </a:p>
          <a:p>
            <a:r>
              <a:rPr lang="cs-CZ" sz="1400" dirty="0">
                <a:solidFill>
                  <a:schemeClr val="bg1">
                    <a:lumMod val="95000"/>
                    <a:lumOff val="5000"/>
                  </a:schemeClr>
                </a:solidFill>
              </a:rPr>
              <a:t>Radnice a kostel ve městě </a:t>
            </a:r>
            <a:r>
              <a:rPr lang="cs-CZ" sz="1400" dirty="0" err="1">
                <a:solidFill>
                  <a:schemeClr val="bg1">
                    <a:lumMod val="95000"/>
                    <a:lumOff val="5000"/>
                  </a:schemeClr>
                </a:solidFill>
              </a:rPr>
              <a:t>Schwabach</a:t>
            </a:r>
            <a:r>
              <a:rPr lang="cs-CZ" sz="1400" dirty="0">
                <a:solidFill>
                  <a:schemeClr val="bg1">
                    <a:lumMod val="95000"/>
                    <a:lumOff val="5000"/>
                  </a:schemeClr>
                </a:solidFill>
              </a:rPr>
              <a:t>/ </a:t>
            </a:r>
            <a:r>
              <a:rPr lang="cs-CZ" sz="1400" dirty="0">
                <a:solidFill>
                  <a:schemeClr val="bg1"/>
                </a:solidFill>
                <a:effectLst/>
                <a:ea typeface="Calibri" panose="020F0502020204030204" pitchFamily="34" charset="0"/>
                <a:cs typeface="Times New Roman" panose="02020603050405020304" pitchFamily="18" charset="0"/>
              </a:rPr>
              <a:t>Rathaus </a:t>
            </a:r>
            <a:r>
              <a:rPr lang="cs-CZ" sz="1400" dirty="0" err="1">
                <a:solidFill>
                  <a:schemeClr val="bg1"/>
                </a:solidFill>
                <a:effectLst/>
                <a:ea typeface="Calibri" panose="020F0502020204030204" pitchFamily="34" charset="0"/>
                <a:cs typeface="Times New Roman" panose="02020603050405020304" pitchFamily="18" charset="0"/>
              </a:rPr>
              <a:t>und</a:t>
            </a:r>
            <a:r>
              <a:rPr lang="cs-CZ" sz="1400" dirty="0">
                <a:solidFill>
                  <a:schemeClr val="bg1"/>
                </a:solidFill>
                <a:effectLst/>
                <a:ea typeface="Calibri" panose="020F0502020204030204" pitchFamily="34" charset="0"/>
                <a:cs typeface="Times New Roman" panose="02020603050405020304" pitchFamily="18" charset="0"/>
              </a:rPr>
              <a:t> </a:t>
            </a:r>
            <a:r>
              <a:rPr lang="cs-CZ" sz="1400" dirty="0" err="1">
                <a:solidFill>
                  <a:schemeClr val="bg1"/>
                </a:solidFill>
                <a:effectLst/>
                <a:ea typeface="Calibri" panose="020F0502020204030204" pitchFamily="34" charset="0"/>
                <a:cs typeface="Times New Roman" panose="02020603050405020304" pitchFamily="18" charset="0"/>
              </a:rPr>
              <a:t>Kirche</a:t>
            </a:r>
            <a:r>
              <a:rPr lang="cs-CZ" sz="1400" dirty="0">
                <a:solidFill>
                  <a:schemeClr val="bg1"/>
                </a:solidFill>
                <a:effectLst/>
                <a:ea typeface="Calibri" panose="020F0502020204030204" pitchFamily="34" charset="0"/>
                <a:cs typeface="Times New Roman" panose="02020603050405020304" pitchFamily="18" charset="0"/>
              </a:rPr>
              <a:t> in </a:t>
            </a:r>
            <a:r>
              <a:rPr lang="cs-CZ" sz="1400" dirty="0" err="1">
                <a:solidFill>
                  <a:schemeClr val="bg1"/>
                </a:solidFill>
                <a:effectLst/>
                <a:ea typeface="Calibri" panose="020F0502020204030204" pitchFamily="34" charset="0"/>
                <a:cs typeface="Times New Roman" panose="02020603050405020304" pitchFamily="18" charset="0"/>
              </a:rPr>
              <a:t>Schwabach</a:t>
            </a:r>
            <a:endParaRPr lang="cs-CZ" sz="1400" dirty="0">
              <a:solidFill>
                <a:schemeClr val="bg1"/>
              </a:solidFill>
            </a:endParaRPr>
          </a:p>
        </p:txBody>
      </p:sp>
      <p:sp>
        <p:nvSpPr>
          <p:cNvPr id="3" name="TextovéPole 2">
            <a:extLst>
              <a:ext uri="{FF2B5EF4-FFF2-40B4-BE49-F238E27FC236}">
                <a16:creationId xmlns:a16="http://schemas.microsoft.com/office/drawing/2014/main" id="{C9825D51-F9EC-4CE6-9D8F-130DBED5BFCE}"/>
              </a:ext>
            </a:extLst>
          </p:cNvPr>
          <p:cNvSpPr txBox="1"/>
          <p:nvPr/>
        </p:nvSpPr>
        <p:spPr>
          <a:xfrm>
            <a:off x="7034253" y="466709"/>
            <a:ext cx="4832059" cy="1569660"/>
          </a:xfrm>
          <a:prstGeom prst="rect">
            <a:avLst/>
          </a:prstGeom>
          <a:noFill/>
        </p:spPr>
        <p:txBody>
          <a:bodyPr wrap="square" rtlCol="0">
            <a:spAutoFit/>
          </a:bodyPr>
          <a:lstStyle/>
          <a:p>
            <a:pPr algn="r"/>
            <a:r>
              <a:rPr lang="cs-CZ" sz="4800" b="1" dirty="0">
                <a:solidFill>
                  <a:schemeClr val="bg1"/>
                </a:solidFill>
                <a:effectLst/>
                <a:latin typeface="+mj-lt"/>
                <a:ea typeface="Calibri" panose="020F0502020204030204" pitchFamily="34" charset="0"/>
                <a:cs typeface="Times New Roman" panose="02020603050405020304" pitchFamily="18" charset="0"/>
              </a:rPr>
              <a:t>NEUE GLOCKEN FÜR PRYSK</a:t>
            </a:r>
            <a:endParaRPr lang="cs-CZ" sz="4800" dirty="0">
              <a:solidFill>
                <a:schemeClr val="bg1"/>
              </a:solidFill>
              <a:effectLst/>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F9BF4CAA-6AF1-458C-B0C5-3EE08F434726}"/>
              </a:ext>
            </a:extLst>
          </p:cNvPr>
          <p:cNvSpPr txBox="1"/>
          <p:nvPr/>
        </p:nvSpPr>
        <p:spPr>
          <a:xfrm>
            <a:off x="7900323" y="2112053"/>
            <a:ext cx="4291677" cy="4247317"/>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 JAHR 2020 ERHIELT DIE DIÖZESE LITOMĚŘICE EIN ANGEBOT FÜR 4 GLOCKEN AUS DER GESCHLOSSENEN KIRCHE IN SCHWABACH.</a:t>
            </a:r>
          </a:p>
          <a:p>
            <a:endParaRPr lang="cs-CZ"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s-CZ"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 ES IN DER STADT SCHWABACH MEHRERE KATHOLISCHE UND EVANGELISCHE KIRCHEN GIBT, WURDE BESCHLOSSEN, DASS DIE 1958 IM OT VOGELHERD FÜR DIE NACH DEM ZWEITEN WELTKRIEG EINGEWANDERTEN SUDETENDEUTSCHEN ERRICHTETE KIRCHE IHREN ZWECK NICHT MEHR ERFÜLLEN WÜRDE.</a:t>
            </a:r>
          </a:p>
          <a:p>
            <a:pPr marL="285750" indent="-285750">
              <a:buFont typeface="Arial" panose="020B0604020202020204" pitchFamily="34" charset="0"/>
              <a:buChar char="•"/>
            </a:pPr>
            <a:endParaRPr lang="cs-CZ" dirty="0">
              <a:solidFill>
                <a:schemeClr val="bg1"/>
              </a:solidFill>
            </a:endParaRPr>
          </a:p>
        </p:txBody>
      </p:sp>
    </p:spTree>
    <p:extLst>
      <p:ext uri="{BB962C8B-B14F-4D97-AF65-F5344CB8AC3E}">
        <p14:creationId xmlns:p14="http://schemas.microsoft.com/office/powerpoint/2010/main" val="4061984205"/>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566</TotalTime>
  <Words>2052</Words>
  <Application>Microsoft Office PowerPoint</Application>
  <PresentationFormat>Širokoúhlá obrazovka</PresentationFormat>
  <Paragraphs>155</Paragraphs>
  <Slides>19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Calibri Light</vt:lpstr>
      <vt:lpstr>Office Theme</vt:lpstr>
      <vt:lpstr>Projekt Hlas zvonů přes hranice,                          č. ERN-0381-CZ-02-05-2024 Projekt Die Stimme der Glocken über die Grenzen hinweg, Nr. ERN-0381-CZ-02-05-2024   Tento projekt je financován z Programu Interreg Česko-Sasko 2021 -2027 Dieses Projekt wird aus dem Kooperationsprogramm Sachsen - Tschechien 2021 – 2027 </vt:lpstr>
      <vt:lpstr>PŘÍBĚH ZVONŮ GESCHICHTE DER GLOCKEN </vt:lpstr>
      <vt:lpstr>PREZENTACE</vt:lpstr>
      <vt:lpstr>ZVON</vt:lpstr>
      <vt:lpstr>ZVON</vt:lpstr>
      <vt:lpstr>KAŽDÝ ZVON MÁ SVŮJ PŘÍBĚH</vt:lpstr>
      <vt:lpstr>KOSTEL SV. PETRA A PAVLA V PRYSKU</vt:lpstr>
      <vt:lpstr>KOSTEL SV. PETRA A PAVLA V PRYSKU</vt:lpstr>
      <vt:lpstr>NOVÉ ZVONY PRO PRYSK</vt:lpstr>
      <vt:lpstr>NOVÉ ZVONY PRO PRYSK</vt:lpstr>
      <vt:lpstr>ODLÉVÁNÍ ZVONŮ PRO PRYSK</vt:lpstr>
      <vt:lpstr>ZVONY V PRYSKU</vt:lpstr>
      <vt:lpstr>SVĚCENÍ ZVONŮ V PRYSKU</vt:lpstr>
      <vt:lpstr>Prezentace aplikace PowerPoint</vt:lpstr>
      <vt:lpstr>SVĚCENÍ ZVONŮ V PRYSKU</vt:lpstr>
      <vt:lpstr>SVĚCENÍ ZVONŮ V PRYSKU</vt:lpstr>
      <vt:lpstr>UMÍSTĚNÍ ZVONŮ</vt:lpstr>
      <vt:lpstr>Prezentace aplikace PowerPoint</vt:lpstr>
      <vt:lpstr>DĚKUJEME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PŘÍBĚH ZVONŮ</dc:title>
  <dc:creator>OÚ</dc:creator>
  <cp:lastModifiedBy>OÚ</cp:lastModifiedBy>
  <cp:revision>69</cp:revision>
  <dcterms:created xsi:type="dcterms:W3CDTF">2024-06-03T07:10:39Z</dcterms:created>
  <dcterms:modified xsi:type="dcterms:W3CDTF">2024-06-19T11:50:49Z</dcterms:modified>
</cp:coreProperties>
</file>